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0.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9" r:id="rId3"/>
    <p:sldId id="257" r:id="rId4"/>
    <p:sldId id="258" r:id="rId5"/>
    <p:sldId id="260" r:id="rId6"/>
    <p:sldId id="261" r:id="rId7"/>
    <p:sldId id="283" r:id="rId8"/>
    <p:sldId id="262" r:id="rId9"/>
    <p:sldId id="264" r:id="rId10"/>
    <p:sldId id="268" r:id="rId11"/>
    <p:sldId id="278" r:id="rId12"/>
    <p:sldId id="279" r:id="rId13"/>
    <p:sldId id="282" r:id="rId14"/>
    <p:sldId id="281" r:id="rId15"/>
  </p:sldIdLst>
  <p:sldSz cx="12192000" cy="6858000"/>
  <p:notesSz cx="9236075" cy="69500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89588" autoAdjust="0"/>
  </p:normalViewPr>
  <p:slideViewPr>
    <p:cSldViewPr>
      <p:cViewPr varScale="1">
        <p:scale>
          <a:sx n="99" d="100"/>
          <a:sy n="99" d="100"/>
        </p:scale>
        <p:origin x="102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91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371" y="0"/>
            <a:ext cx="4002299" cy="349113"/>
          </a:xfrm>
          <a:prstGeom prst="rect">
            <a:avLst/>
          </a:prstGeom>
        </p:spPr>
        <p:txBody>
          <a:bodyPr vert="horz" lIns="91440" tIns="45720" rIns="91440" bIns="45720" rtlCol="0"/>
          <a:lstStyle>
            <a:lvl1pPr algn="r">
              <a:defRPr sz="1200"/>
            </a:lvl1pPr>
          </a:lstStyle>
          <a:p>
            <a:fld id="{562A721E-F2A6-41C8-AF0B-47D3CD5BA1D0}" type="datetimeFigureOut">
              <a:rPr lang="en-US" smtClean="0"/>
              <a:t>2/17/2025</a:t>
            </a:fld>
            <a:endParaRPr lang="en-US"/>
          </a:p>
        </p:txBody>
      </p:sp>
      <p:sp>
        <p:nvSpPr>
          <p:cNvPr id="4" name="Slide Image Placeholder 3"/>
          <p:cNvSpPr>
            <a:spLocks noGrp="1" noRot="1" noChangeAspect="1"/>
          </p:cNvSpPr>
          <p:nvPr>
            <p:ph type="sldImg" idx="2"/>
          </p:nvPr>
        </p:nvSpPr>
        <p:spPr>
          <a:xfrm>
            <a:off x="2533650" y="868363"/>
            <a:ext cx="4168775" cy="2346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0963"/>
            <a:ext cx="4002299" cy="3491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371" y="6600963"/>
            <a:ext cx="4002299" cy="349112"/>
          </a:xfrm>
          <a:prstGeom prst="rect">
            <a:avLst/>
          </a:prstGeom>
        </p:spPr>
        <p:txBody>
          <a:bodyPr vert="horz" lIns="91440" tIns="45720" rIns="91440" bIns="45720" rtlCol="0" anchor="b"/>
          <a:lstStyle>
            <a:lvl1pPr algn="r">
              <a:defRPr sz="1200"/>
            </a:lvl1pPr>
          </a:lstStyle>
          <a:p>
            <a:fld id="{B9239233-D080-45EC-AFE6-6D43F03F8ED8}" type="slidenum">
              <a:rPr lang="en-US" smtClean="0"/>
              <a:t>‹#›</a:t>
            </a:fld>
            <a:endParaRPr lang="en-US"/>
          </a:p>
        </p:txBody>
      </p:sp>
    </p:spTree>
    <p:extLst>
      <p:ext uri="{BB962C8B-B14F-4D97-AF65-F5344CB8AC3E}">
        <p14:creationId xmlns:p14="http://schemas.microsoft.com/office/powerpoint/2010/main" val="309845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39233-D080-45EC-AFE6-6D43F03F8ED8}" type="slidenum">
              <a:rPr lang="en-US" smtClean="0"/>
              <a:t>3</a:t>
            </a:fld>
            <a:endParaRPr lang="en-US"/>
          </a:p>
        </p:txBody>
      </p:sp>
    </p:spTree>
    <p:extLst>
      <p:ext uri="{BB962C8B-B14F-4D97-AF65-F5344CB8AC3E}">
        <p14:creationId xmlns:p14="http://schemas.microsoft.com/office/powerpoint/2010/main" val="292799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39233-D080-45EC-AFE6-6D43F03F8ED8}" type="slidenum">
              <a:rPr lang="en-US" smtClean="0"/>
              <a:t>9</a:t>
            </a:fld>
            <a:endParaRPr lang="en-US"/>
          </a:p>
        </p:txBody>
      </p:sp>
    </p:spTree>
    <p:extLst>
      <p:ext uri="{BB962C8B-B14F-4D97-AF65-F5344CB8AC3E}">
        <p14:creationId xmlns:p14="http://schemas.microsoft.com/office/powerpoint/2010/main" val="26654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0" i="0">
                <a:solidFill>
                  <a:srgbClr val="252525"/>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900" b="1" i="0">
                <a:solidFill>
                  <a:srgbClr val="252525"/>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25252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900" b="1" i="0">
                <a:solidFill>
                  <a:srgbClr val="252525"/>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252525"/>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252525"/>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29619" y="574262"/>
            <a:ext cx="9932761" cy="854456"/>
          </a:xfrm>
          <a:prstGeom prst="rect">
            <a:avLst/>
          </a:prstGeom>
        </p:spPr>
        <p:txBody>
          <a:bodyPr wrap="square" lIns="0" tIns="0" rIns="0" bIns="0">
            <a:spAutoFit/>
          </a:bodyPr>
          <a:lstStyle>
            <a:lvl1pPr>
              <a:defRPr sz="2800" b="0" i="0">
                <a:solidFill>
                  <a:srgbClr val="252525"/>
                </a:solidFill>
                <a:latin typeface="Calibri"/>
                <a:cs typeface="Calibri"/>
              </a:defRPr>
            </a:lvl1pPr>
          </a:lstStyle>
          <a:p>
            <a:endParaRPr/>
          </a:p>
        </p:txBody>
      </p:sp>
      <p:sp>
        <p:nvSpPr>
          <p:cNvPr id="3" name="Holder 3"/>
          <p:cNvSpPr>
            <a:spLocks noGrp="1"/>
          </p:cNvSpPr>
          <p:nvPr>
            <p:ph type="body" idx="1"/>
          </p:nvPr>
        </p:nvSpPr>
        <p:spPr>
          <a:xfrm>
            <a:off x="1040719" y="1310920"/>
            <a:ext cx="6945630" cy="4763770"/>
          </a:xfrm>
          <a:prstGeom prst="rect">
            <a:avLst/>
          </a:prstGeom>
        </p:spPr>
        <p:txBody>
          <a:bodyPr wrap="square" lIns="0" tIns="0" rIns="0" bIns="0">
            <a:spAutoFit/>
          </a:bodyPr>
          <a:lstStyle>
            <a:lvl1pPr>
              <a:defRPr sz="1900" b="1" i="0">
                <a:solidFill>
                  <a:srgbClr val="252525"/>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a:extLst>
              <a:ext uri="{28A0092B-C50C-407E-A947-70E740481C1C}">
                <a14:useLocalDpi xmlns:a14="http://schemas.microsoft.com/office/drawing/2010/main" val="0"/>
              </a:ext>
            </a:extLst>
          </a:blip>
          <a:srcRect/>
          <a:stretch/>
        </p:blipFill>
        <p:spPr>
          <a:xfrm>
            <a:off x="1371600" y="0"/>
            <a:ext cx="8606243" cy="2944841"/>
          </a:xfrm>
          <a:prstGeom prst="rect">
            <a:avLst/>
          </a:prstGeom>
        </p:spPr>
      </p:pic>
      <p:sp>
        <p:nvSpPr>
          <p:cNvPr id="6" name="TextBox 5">
            <a:extLst>
              <a:ext uri="{FF2B5EF4-FFF2-40B4-BE49-F238E27FC236}">
                <a16:creationId xmlns:a16="http://schemas.microsoft.com/office/drawing/2014/main" id="{916B5156-D087-5BB9-F86D-1CAF776C5014}"/>
              </a:ext>
            </a:extLst>
          </p:cNvPr>
          <p:cNvSpPr txBox="1"/>
          <p:nvPr/>
        </p:nvSpPr>
        <p:spPr>
          <a:xfrm>
            <a:off x="2057400" y="4267200"/>
            <a:ext cx="8458200" cy="769441"/>
          </a:xfrm>
          <a:prstGeom prst="rect">
            <a:avLst/>
          </a:prstGeom>
          <a:noFill/>
        </p:spPr>
        <p:txBody>
          <a:bodyPr wrap="square" rtlCol="0">
            <a:spAutoFit/>
          </a:bodyPr>
          <a:lstStyle/>
          <a:p>
            <a:pPr algn="ctr"/>
            <a:r>
              <a:rPr lang="en-US" sz="4400" b="1" dirty="0">
                <a:latin typeface="Microsoft Sans Serif" panose="020B0604020202020204" pitchFamily="34" charset="0"/>
                <a:ea typeface="Microsoft Sans Serif" panose="020B0604020202020204" pitchFamily="34" charset="0"/>
                <a:cs typeface="Microsoft Sans Serif" panose="020B0604020202020204" pitchFamily="34" charset="0"/>
              </a:rPr>
              <a:t>2025-26 PROPOSED BUDGET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9619" y="574262"/>
            <a:ext cx="9932761" cy="972446"/>
          </a:xfrm>
          <a:prstGeom prst="rect">
            <a:avLst/>
          </a:prstGeom>
        </p:spPr>
        <p:txBody>
          <a:bodyPr vert="horz" wrap="square" lIns="0" tIns="414401" rIns="0" bIns="0" rtlCol="0">
            <a:spAutoFit/>
          </a:bodyPr>
          <a:lstStyle/>
          <a:p>
            <a:pPr marL="4244340">
              <a:lnSpc>
                <a:spcPct val="100000"/>
              </a:lnSpc>
              <a:spcBef>
                <a:spcPts val="95"/>
              </a:spcBef>
            </a:pPr>
            <a:r>
              <a:rPr lang="en-US" sz="3600" spc="130" dirty="0">
                <a:latin typeface="Microsoft Sans Serif" panose="020B0604020202020204" pitchFamily="34" charset="0"/>
                <a:ea typeface="Microsoft Sans Serif" panose="020B0604020202020204" pitchFamily="34" charset="0"/>
                <a:cs typeface="Microsoft Sans Serif" panose="020B0604020202020204" pitchFamily="34" charset="0"/>
              </a:rPr>
              <a:t>Contribution to Reserves</a:t>
            </a:r>
            <a:endParaRPr sz="3600" spc="13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3" name="object 3"/>
          <p:cNvGrpSpPr/>
          <p:nvPr/>
        </p:nvGrpSpPr>
        <p:grpSpPr>
          <a:xfrm>
            <a:off x="0" y="0"/>
            <a:ext cx="4882515" cy="6125210"/>
            <a:chOff x="0" y="0"/>
            <a:chExt cx="4882515" cy="6125210"/>
          </a:xfrm>
        </p:grpSpPr>
        <p:sp>
          <p:nvSpPr>
            <p:cNvPr id="4" name="object 4"/>
            <p:cNvSpPr/>
            <p:nvPr/>
          </p:nvSpPr>
          <p:spPr>
            <a:xfrm>
              <a:off x="0" y="0"/>
              <a:ext cx="4882515" cy="4882515"/>
            </a:xfrm>
            <a:custGeom>
              <a:avLst/>
              <a:gdLst/>
              <a:ahLst/>
              <a:cxnLst/>
              <a:rect l="l" t="t" r="r" b="b"/>
              <a:pathLst>
                <a:path w="4882515" h="4882515">
                  <a:moveTo>
                    <a:pt x="4882299" y="0"/>
                  </a:moveTo>
                  <a:lnTo>
                    <a:pt x="0" y="0"/>
                  </a:lnTo>
                  <a:lnTo>
                    <a:pt x="0" y="4879441"/>
                  </a:lnTo>
                  <a:lnTo>
                    <a:pt x="11823" y="4882108"/>
                  </a:lnTo>
                  <a:lnTo>
                    <a:pt x="16967" y="4879606"/>
                  </a:lnTo>
                  <a:lnTo>
                    <a:pt x="20777" y="4873421"/>
                  </a:lnTo>
                  <a:lnTo>
                    <a:pt x="22021" y="4864176"/>
                  </a:lnTo>
                  <a:lnTo>
                    <a:pt x="38594" y="4826978"/>
                  </a:lnTo>
                  <a:lnTo>
                    <a:pt x="57856" y="4806180"/>
                  </a:lnTo>
                  <a:lnTo>
                    <a:pt x="78530" y="4792665"/>
                  </a:lnTo>
                  <a:lnTo>
                    <a:pt x="99339" y="4777320"/>
                  </a:lnTo>
                  <a:lnTo>
                    <a:pt x="118365" y="4769570"/>
                  </a:lnTo>
                  <a:lnTo>
                    <a:pt x="130517" y="4770947"/>
                  </a:lnTo>
                  <a:lnTo>
                    <a:pt x="141812" y="4764381"/>
                  </a:lnTo>
                  <a:lnTo>
                    <a:pt x="158267" y="4732807"/>
                  </a:lnTo>
                  <a:lnTo>
                    <a:pt x="165635" y="4741446"/>
                  </a:lnTo>
                  <a:lnTo>
                    <a:pt x="171577" y="4743978"/>
                  </a:lnTo>
                  <a:lnTo>
                    <a:pt x="176623" y="4740988"/>
                  </a:lnTo>
                  <a:lnTo>
                    <a:pt x="181305" y="4733061"/>
                  </a:lnTo>
                  <a:lnTo>
                    <a:pt x="193140" y="4733832"/>
                  </a:lnTo>
                  <a:lnTo>
                    <a:pt x="203823" y="4742827"/>
                  </a:lnTo>
                  <a:lnTo>
                    <a:pt x="212843" y="4746898"/>
                  </a:lnTo>
                  <a:lnTo>
                    <a:pt x="219684" y="4732896"/>
                  </a:lnTo>
                  <a:lnTo>
                    <a:pt x="262864" y="4724285"/>
                  </a:lnTo>
                  <a:lnTo>
                    <a:pt x="273892" y="4712862"/>
                  </a:lnTo>
                  <a:lnTo>
                    <a:pt x="283752" y="4697752"/>
                  </a:lnTo>
                  <a:lnTo>
                    <a:pt x="296504" y="4693467"/>
                  </a:lnTo>
                  <a:lnTo>
                    <a:pt x="316204" y="4714519"/>
                  </a:lnTo>
                  <a:lnTo>
                    <a:pt x="325812" y="4705170"/>
                  </a:lnTo>
                  <a:lnTo>
                    <a:pt x="336861" y="4706915"/>
                  </a:lnTo>
                  <a:lnTo>
                    <a:pt x="350862" y="4713179"/>
                  </a:lnTo>
                  <a:lnTo>
                    <a:pt x="369328" y="4717389"/>
                  </a:lnTo>
                  <a:lnTo>
                    <a:pt x="374044" y="4706852"/>
                  </a:lnTo>
                  <a:lnTo>
                    <a:pt x="380501" y="4703318"/>
                  </a:lnTo>
                  <a:lnTo>
                    <a:pt x="388391" y="4705327"/>
                  </a:lnTo>
                  <a:lnTo>
                    <a:pt x="397408" y="4711420"/>
                  </a:lnTo>
                  <a:lnTo>
                    <a:pt x="414996" y="4704421"/>
                  </a:lnTo>
                  <a:lnTo>
                    <a:pt x="434473" y="4703318"/>
                  </a:lnTo>
                  <a:lnTo>
                    <a:pt x="455283" y="4704262"/>
                  </a:lnTo>
                  <a:lnTo>
                    <a:pt x="476872" y="4703406"/>
                  </a:lnTo>
                  <a:lnTo>
                    <a:pt x="494813" y="4691081"/>
                  </a:lnTo>
                  <a:lnTo>
                    <a:pt x="514580" y="4692951"/>
                  </a:lnTo>
                  <a:lnTo>
                    <a:pt x="535920" y="4699617"/>
                  </a:lnTo>
                  <a:lnTo>
                    <a:pt x="599808" y="4705375"/>
                  </a:lnTo>
                  <a:lnTo>
                    <a:pt x="611389" y="4700261"/>
                  </a:lnTo>
                  <a:lnTo>
                    <a:pt x="648135" y="4692905"/>
                  </a:lnTo>
                  <a:lnTo>
                    <a:pt x="659003" y="4687163"/>
                  </a:lnTo>
                  <a:lnTo>
                    <a:pt x="675719" y="4686198"/>
                  </a:lnTo>
                  <a:lnTo>
                    <a:pt x="700147" y="4688563"/>
                  </a:lnTo>
                  <a:lnTo>
                    <a:pt x="712978" y="4687112"/>
                  </a:lnTo>
                  <a:lnTo>
                    <a:pt x="773544" y="4658918"/>
                  </a:lnTo>
                  <a:lnTo>
                    <a:pt x="780351" y="4649965"/>
                  </a:lnTo>
                  <a:lnTo>
                    <a:pt x="780173" y="4642281"/>
                  </a:lnTo>
                  <a:lnTo>
                    <a:pt x="781138" y="4636846"/>
                  </a:lnTo>
                  <a:lnTo>
                    <a:pt x="784034" y="4632731"/>
                  </a:lnTo>
                  <a:lnTo>
                    <a:pt x="791286" y="4631690"/>
                  </a:lnTo>
                  <a:lnTo>
                    <a:pt x="793356" y="4632413"/>
                  </a:lnTo>
                  <a:lnTo>
                    <a:pt x="799566" y="4616437"/>
                  </a:lnTo>
                  <a:lnTo>
                    <a:pt x="801052" y="4610023"/>
                  </a:lnTo>
                  <a:lnTo>
                    <a:pt x="801712" y="4602759"/>
                  </a:lnTo>
                  <a:lnTo>
                    <a:pt x="801204" y="4594288"/>
                  </a:lnTo>
                  <a:lnTo>
                    <a:pt x="832736" y="4592628"/>
                  </a:lnTo>
                  <a:lnTo>
                    <a:pt x="857651" y="4575055"/>
                  </a:lnTo>
                  <a:lnTo>
                    <a:pt x="880788" y="4551427"/>
                  </a:lnTo>
                  <a:lnTo>
                    <a:pt x="906983" y="4531601"/>
                  </a:lnTo>
                  <a:lnTo>
                    <a:pt x="940948" y="4499971"/>
                  </a:lnTo>
                  <a:lnTo>
                    <a:pt x="978656" y="4458936"/>
                  </a:lnTo>
                  <a:lnTo>
                    <a:pt x="1013851" y="4415395"/>
                  </a:lnTo>
                  <a:lnTo>
                    <a:pt x="1040276" y="4376247"/>
                  </a:lnTo>
                  <a:lnTo>
                    <a:pt x="1051674" y="4348391"/>
                  </a:lnTo>
                  <a:lnTo>
                    <a:pt x="1066262" y="4318070"/>
                  </a:lnTo>
                  <a:lnTo>
                    <a:pt x="1080266" y="4264596"/>
                  </a:lnTo>
                  <a:lnTo>
                    <a:pt x="1094997" y="4203573"/>
                  </a:lnTo>
                  <a:lnTo>
                    <a:pt x="1111763" y="4150611"/>
                  </a:lnTo>
                  <a:lnTo>
                    <a:pt x="1131874" y="4121315"/>
                  </a:lnTo>
                  <a:lnTo>
                    <a:pt x="1142413" y="4088263"/>
                  </a:lnTo>
                  <a:lnTo>
                    <a:pt x="1161517" y="4032642"/>
                  </a:lnTo>
                  <a:lnTo>
                    <a:pt x="1185541" y="3966619"/>
                  </a:lnTo>
                  <a:lnTo>
                    <a:pt x="1210842" y="3902364"/>
                  </a:lnTo>
                  <a:lnTo>
                    <a:pt x="1233775" y="3852045"/>
                  </a:lnTo>
                  <a:lnTo>
                    <a:pt x="1644586" y="3444151"/>
                  </a:lnTo>
                  <a:lnTo>
                    <a:pt x="2349449" y="2665450"/>
                  </a:lnTo>
                  <a:lnTo>
                    <a:pt x="2394776" y="2637669"/>
                  </a:lnTo>
                  <a:lnTo>
                    <a:pt x="2438105" y="2609086"/>
                  </a:lnTo>
                  <a:lnTo>
                    <a:pt x="2479541" y="2579727"/>
                  </a:lnTo>
                  <a:lnTo>
                    <a:pt x="2519187" y="2549622"/>
                  </a:lnTo>
                  <a:lnTo>
                    <a:pt x="2557148" y="2518797"/>
                  </a:lnTo>
                  <a:lnTo>
                    <a:pt x="2593529" y="2487281"/>
                  </a:lnTo>
                  <a:lnTo>
                    <a:pt x="2628435" y="2455100"/>
                  </a:lnTo>
                  <a:lnTo>
                    <a:pt x="2661970" y="2422284"/>
                  </a:lnTo>
                  <a:lnTo>
                    <a:pt x="2694238" y="2388858"/>
                  </a:lnTo>
                  <a:lnTo>
                    <a:pt x="2725344" y="2354851"/>
                  </a:lnTo>
                  <a:lnTo>
                    <a:pt x="2755392" y="2320291"/>
                  </a:lnTo>
                  <a:lnTo>
                    <a:pt x="2784487" y="2285206"/>
                  </a:lnTo>
                  <a:lnTo>
                    <a:pt x="2812734" y="2249622"/>
                  </a:lnTo>
                  <a:lnTo>
                    <a:pt x="2840237" y="2213568"/>
                  </a:lnTo>
                  <a:lnTo>
                    <a:pt x="2867100" y="2177071"/>
                  </a:lnTo>
                  <a:lnTo>
                    <a:pt x="2893429" y="2140159"/>
                  </a:lnTo>
                  <a:lnTo>
                    <a:pt x="2919327" y="2102859"/>
                  </a:lnTo>
                  <a:lnTo>
                    <a:pt x="2944899" y="2065200"/>
                  </a:lnTo>
                  <a:lnTo>
                    <a:pt x="2970250" y="2027209"/>
                  </a:lnTo>
                  <a:lnTo>
                    <a:pt x="2995484" y="1988914"/>
                  </a:lnTo>
                  <a:lnTo>
                    <a:pt x="3071531" y="1872479"/>
                  </a:lnTo>
                  <a:lnTo>
                    <a:pt x="3123561" y="1793841"/>
                  </a:lnTo>
                  <a:lnTo>
                    <a:pt x="3150289" y="1754300"/>
                  </a:lnTo>
                  <a:lnTo>
                    <a:pt x="3177633" y="1714649"/>
                  </a:lnTo>
                  <a:lnTo>
                    <a:pt x="3205695" y="1674915"/>
                  </a:lnTo>
                  <a:lnTo>
                    <a:pt x="3234582" y="1635126"/>
                  </a:lnTo>
                  <a:lnTo>
                    <a:pt x="3264396" y="1595309"/>
                  </a:lnTo>
                  <a:lnTo>
                    <a:pt x="3295244" y="1555492"/>
                  </a:lnTo>
                  <a:lnTo>
                    <a:pt x="3327230" y="1515702"/>
                  </a:lnTo>
                  <a:lnTo>
                    <a:pt x="3360457" y="1475968"/>
                  </a:lnTo>
                  <a:lnTo>
                    <a:pt x="3395031" y="1436318"/>
                  </a:lnTo>
                  <a:lnTo>
                    <a:pt x="3431056" y="1396777"/>
                  </a:lnTo>
                  <a:lnTo>
                    <a:pt x="3468636" y="1357376"/>
                  </a:lnTo>
                  <a:lnTo>
                    <a:pt x="3791178" y="1112748"/>
                  </a:lnTo>
                  <a:lnTo>
                    <a:pt x="3874289" y="1075015"/>
                  </a:lnTo>
                  <a:lnTo>
                    <a:pt x="3945055" y="1046226"/>
                  </a:lnTo>
                  <a:lnTo>
                    <a:pt x="4004664" y="1021528"/>
                  </a:lnTo>
                  <a:lnTo>
                    <a:pt x="4030141" y="1008951"/>
                  </a:lnTo>
                  <a:lnTo>
                    <a:pt x="4036479" y="991527"/>
                  </a:lnTo>
                  <a:lnTo>
                    <a:pt x="4039184" y="990968"/>
                  </a:lnTo>
                  <a:lnTo>
                    <a:pt x="4048277" y="985888"/>
                  </a:lnTo>
                  <a:lnTo>
                    <a:pt x="4051554" y="980655"/>
                  </a:lnTo>
                  <a:lnTo>
                    <a:pt x="4052265" y="975385"/>
                  </a:lnTo>
                  <a:lnTo>
                    <a:pt x="4051274" y="968832"/>
                  </a:lnTo>
                  <a:lnTo>
                    <a:pt x="4059047" y="957160"/>
                  </a:lnTo>
                  <a:lnTo>
                    <a:pt x="4071099" y="931506"/>
                  </a:lnTo>
                  <a:lnTo>
                    <a:pt x="4076407" y="929195"/>
                  </a:lnTo>
                  <a:lnTo>
                    <a:pt x="4099331" y="894384"/>
                  </a:lnTo>
                  <a:lnTo>
                    <a:pt x="4101096" y="895083"/>
                  </a:lnTo>
                  <a:lnTo>
                    <a:pt x="4105567" y="895870"/>
                  </a:lnTo>
                  <a:lnTo>
                    <a:pt x="4109859" y="894943"/>
                  </a:lnTo>
                  <a:lnTo>
                    <a:pt x="4113872" y="890435"/>
                  </a:lnTo>
                  <a:lnTo>
                    <a:pt x="4122045" y="901025"/>
                  </a:lnTo>
                  <a:lnTo>
                    <a:pt x="4126141" y="899528"/>
                  </a:lnTo>
                  <a:lnTo>
                    <a:pt x="4129389" y="890592"/>
                  </a:lnTo>
                  <a:lnTo>
                    <a:pt x="4135018" y="878865"/>
                  </a:lnTo>
                  <a:lnTo>
                    <a:pt x="4152920" y="890280"/>
                  </a:lnTo>
                  <a:lnTo>
                    <a:pt x="4169032" y="882648"/>
                  </a:lnTo>
                  <a:lnTo>
                    <a:pt x="4184796" y="870108"/>
                  </a:lnTo>
                  <a:lnTo>
                    <a:pt x="4201655" y="866800"/>
                  </a:lnTo>
                  <a:lnTo>
                    <a:pt x="4246092" y="838403"/>
                  </a:lnTo>
                  <a:lnTo>
                    <a:pt x="4308335" y="821385"/>
                  </a:lnTo>
                  <a:lnTo>
                    <a:pt x="4368114" y="781951"/>
                  </a:lnTo>
                  <a:lnTo>
                    <a:pt x="4385216" y="774759"/>
                  </a:lnTo>
                  <a:lnTo>
                    <a:pt x="4396659" y="766313"/>
                  </a:lnTo>
                  <a:lnTo>
                    <a:pt x="4409599" y="757193"/>
                  </a:lnTo>
                  <a:lnTo>
                    <a:pt x="4431195" y="747979"/>
                  </a:lnTo>
                  <a:lnTo>
                    <a:pt x="4444883" y="740961"/>
                  </a:lnTo>
                  <a:lnTo>
                    <a:pt x="4458504" y="734820"/>
                  </a:lnTo>
                  <a:lnTo>
                    <a:pt x="4485005" y="723671"/>
                  </a:lnTo>
                  <a:lnTo>
                    <a:pt x="4501642" y="713473"/>
                  </a:lnTo>
                  <a:lnTo>
                    <a:pt x="4506747" y="693115"/>
                  </a:lnTo>
                  <a:lnTo>
                    <a:pt x="4517686" y="686741"/>
                  </a:lnTo>
                  <a:lnTo>
                    <a:pt x="4525900" y="672860"/>
                  </a:lnTo>
                  <a:lnTo>
                    <a:pt x="4535402" y="663020"/>
                  </a:lnTo>
                  <a:lnTo>
                    <a:pt x="4550206" y="668769"/>
                  </a:lnTo>
                  <a:lnTo>
                    <a:pt x="4551590" y="657733"/>
                  </a:lnTo>
                  <a:lnTo>
                    <a:pt x="4551926" y="649546"/>
                  </a:lnTo>
                  <a:lnTo>
                    <a:pt x="4554430" y="647414"/>
                  </a:lnTo>
                  <a:lnTo>
                    <a:pt x="4562322" y="654545"/>
                  </a:lnTo>
                  <a:lnTo>
                    <a:pt x="4564138" y="649909"/>
                  </a:lnTo>
                  <a:lnTo>
                    <a:pt x="4566907" y="648220"/>
                  </a:lnTo>
                  <a:lnTo>
                    <a:pt x="4570171" y="647915"/>
                  </a:lnTo>
                  <a:lnTo>
                    <a:pt x="4571530" y="648131"/>
                  </a:lnTo>
                  <a:lnTo>
                    <a:pt x="4579950" y="614045"/>
                  </a:lnTo>
                  <a:lnTo>
                    <a:pt x="4583125" y="610971"/>
                  </a:lnTo>
                  <a:lnTo>
                    <a:pt x="4585970" y="586892"/>
                  </a:lnTo>
                  <a:lnTo>
                    <a:pt x="4588852" y="575437"/>
                  </a:lnTo>
                  <a:lnTo>
                    <a:pt x="4586770" y="570153"/>
                  </a:lnTo>
                  <a:lnTo>
                    <a:pt x="4586135" y="565581"/>
                  </a:lnTo>
                  <a:lnTo>
                    <a:pt x="4587290" y="560501"/>
                  </a:lnTo>
                  <a:lnTo>
                    <a:pt x="4592485" y="554304"/>
                  </a:lnTo>
                  <a:lnTo>
                    <a:pt x="4594237" y="553250"/>
                  </a:lnTo>
                  <a:lnTo>
                    <a:pt x="4594885" y="537298"/>
                  </a:lnTo>
                  <a:lnTo>
                    <a:pt x="4594390" y="531660"/>
                  </a:lnTo>
                  <a:lnTo>
                    <a:pt x="4593056" y="526021"/>
                  </a:lnTo>
                  <a:lnTo>
                    <a:pt x="4590542" y="520445"/>
                  </a:lnTo>
                  <a:lnTo>
                    <a:pt x="4613890" y="495517"/>
                  </a:lnTo>
                  <a:lnTo>
                    <a:pt x="4628241" y="464338"/>
                  </a:lnTo>
                  <a:lnTo>
                    <a:pt x="4639726" y="430229"/>
                  </a:lnTo>
                  <a:lnTo>
                    <a:pt x="4654473" y="396506"/>
                  </a:lnTo>
                  <a:lnTo>
                    <a:pt x="4675309" y="384557"/>
                  </a:lnTo>
                  <a:lnTo>
                    <a:pt x="4684903" y="352626"/>
                  </a:lnTo>
                  <a:lnTo>
                    <a:pt x="4684552" y="312215"/>
                  </a:lnTo>
                  <a:lnTo>
                    <a:pt x="4675555" y="274828"/>
                  </a:lnTo>
                  <a:lnTo>
                    <a:pt x="4674425" y="272757"/>
                  </a:lnTo>
                  <a:lnTo>
                    <a:pt x="4688941" y="250888"/>
                  </a:lnTo>
                  <a:lnTo>
                    <a:pt x="4710994" y="222838"/>
                  </a:lnTo>
                  <a:lnTo>
                    <a:pt x="4718011" y="213321"/>
                  </a:lnTo>
                  <a:lnTo>
                    <a:pt x="4734179" y="183730"/>
                  </a:lnTo>
                  <a:lnTo>
                    <a:pt x="4735842" y="185572"/>
                  </a:lnTo>
                  <a:lnTo>
                    <a:pt x="4736947" y="178676"/>
                  </a:lnTo>
                  <a:lnTo>
                    <a:pt x="4740363" y="172440"/>
                  </a:lnTo>
                  <a:lnTo>
                    <a:pt x="4760620" y="171316"/>
                  </a:lnTo>
                  <a:lnTo>
                    <a:pt x="4764478" y="165496"/>
                  </a:lnTo>
                  <a:lnTo>
                    <a:pt x="4764463" y="155281"/>
                  </a:lnTo>
                  <a:lnTo>
                    <a:pt x="4773104" y="140970"/>
                  </a:lnTo>
                  <a:lnTo>
                    <a:pt x="4765961" y="129991"/>
                  </a:lnTo>
                  <a:lnTo>
                    <a:pt x="4776597" y="121242"/>
                  </a:lnTo>
                  <a:lnTo>
                    <a:pt x="4787756" y="110228"/>
                  </a:lnTo>
                  <a:lnTo>
                    <a:pt x="4782185" y="92456"/>
                  </a:lnTo>
                  <a:lnTo>
                    <a:pt x="4787176" y="89458"/>
                  </a:lnTo>
                  <a:lnTo>
                    <a:pt x="4792840" y="87515"/>
                  </a:lnTo>
                  <a:lnTo>
                    <a:pt x="4801781" y="84874"/>
                  </a:lnTo>
                  <a:lnTo>
                    <a:pt x="4809350" y="76225"/>
                  </a:lnTo>
                  <a:lnTo>
                    <a:pt x="4845253" y="53784"/>
                  </a:lnTo>
                  <a:lnTo>
                    <a:pt x="4847523" y="41282"/>
                  </a:lnTo>
                  <a:lnTo>
                    <a:pt x="4853527" y="30713"/>
                  </a:lnTo>
                  <a:lnTo>
                    <a:pt x="4861998" y="21275"/>
                  </a:lnTo>
                  <a:lnTo>
                    <a:pt x="4871669" y="12166"/>
                  </a:lnTo>
                  <a:lnTo>
                    <a:pt x="4882299" y="0"/>
                  </a:lnTo>
                  <a:close/>
                </a:path>
              </a:pathLst>
            </a:custGeom>
            <a:solidFill>
              <a:srgbClr val="82766A">
                <a:alpha val="14900"/>
              </a:srgbClr>
            </a:solidFill>
          </p:spPr>
          <p:txBody>
            <a:bodyPr wrap="square" lIns="0" tIns="0" rIns="0" bIns="0" rtlCol="0"/>
            <a:lstStyle/>
            <a:p>
              <a:endParaRPr/>
            </a:p>
          </p:txBody>
        </p:sp>
        <p:pic>
          <p:nvPicPr>
            <p:cNvPr id="5" name="object 5"/>
            <p:cNvPicPr/>
            <p:nvPr/>
          </p:nvPicPr>
          <p:blipFill>
            <a:blip r:embed="rId2" cstate="print"/>
            <a:stretch>
              <a:fillRect/>
            </a:stretch>
          </p:blipFill>
          <p:spPr>
            <a:xfrm>
              <a:off x="915924" y="931164"/>
              <a:ext cx="3787139" cy="5001767"/>
            </a:xfrm>
            <a:prstGeom prst="rect">
              <a:avLst/>
            </a:prstGeom>
          </p:spPr>
        </p:pic>
        <p:pic>
          <p:nvPicPr>
            <p:cNvPr id="6" name="object 6"/>
            <p:cNvPicPr/>
            <p:nvPr/>
          </p:nvPicPr>
          <p:blipFill>
            <a:blip r:embed="rId3" cstate="print"/>
            <a:stretch>
              <a:fillRect/>
            </a:stretch>
          </p:blipFill>
          <p:spPr>
            <a:xfrm>
              <a:off x="934872" y="948517"/>
              <a:ext cx="3734727" cy="4947317"/>
            </a:xfrm>
            <a:prstGeom prst="rect">
              <a:avLst/>
            </a:prstGeom>
          </p:spPr>
        </p:pic>
        <p:pic>
          <p:nvPicPr>
            <p:cNvPr id="7" name="object 7"/>
            <p:cNvPicPr/>
            <p:nvPr/>
          </p:nvPicPr>
          <p:blipFill>
            <a:blip r:embed="rId4" cstate="print"/>
            <a:stretch>
              <a:fillRect/>
            </a:stretch>
          </p:blipFill>
          <p:spPr>
            <a:xfrm>
              <a:off x="1944623" y="5693664"/>
              <a:ext cx="1709927" cy="431291"/>
            </a:xfrm>
            <a:prstGeom prst="rect">
              <a:avLst/>
            </a:prstGeom>
          </p:spPr>
        </p:pic>
      </p:grpSp>
      <p:sp>
        <p:nvSpPr>
          <p:cNvPr id="9" name="TextBox 8">
            <a:extLst>
              <a:ext uri="{FF2B5EF4-FFF2-40B4-BE49-F238E27FC236}">
                <a16:creationId xmlns:a16="http://schemas.microsoft.com/office/drawing/2014/main" id="{0D17DC37-527B-A12A-8B56-B69388DC5CA0}"/>
              </a:ext>
            </a:extLst>
          </p:cNvPr>
          <p:cNvSpPr txBox="1"/>
          <p:nvPr/>
        </p:nvSpPr>
        <p:spPr>
          <a:xfrm>
            <a:off x="5638800" y="2438400"/>
            <a:ext cx="53340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We are including $50,000 in the expense column to go back into our reserves.  </a:t>
            </a:r>
          </a:p>
          <a:p>
            <a:pPr marL="285750" indent="-285750">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This will start to replenish the money spent from reserves to pay for hurricane expenses.</a:t>
            </a:r>
          </a:p>
          <a:p>
            <a:pPr marL="285750" indent="-285750">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Insurance proceeds will also be used to pay back the reserves.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82766A">
              <a:alpha val="14900"/>
            </a:srgbClr>
          </a:solidFill>
        </p:spPr>
        <p:txBody>
          <a:bodyPr wrap="square" lIns="0" tIns="0" rIns="0" bIns="0" rtlCol="0"/>
          <a:lstStyle/>
          <a:p>
            <a:endParaRPr/>
          </a:p>
        </p:txBody>
      </p:sp>
      <p:sp>
        <p:nvSpPr>
          <p:cNvPr id="3" name="object 3"/>
          <p:cNvSpPr txBox="1">
            <a:spLocks noGrp="1"/>
          </p:cNvSpPr>
          <p:nvPr>
            <p:ph type="title"/>
          </p:nvPr>
        </p:nvSpPr>
        <p:spPr>
          <a:xfrm>
            <a:off x="1129619" y="574262"/>
            <a:ext cx="9932761" cy="749660"/>
          </a:xfrm>
          <a:prstGeom prst="rect">
            <a:avLst/>
          </a:prstGeom>
        </p:spPr>
        <p:txBody>
          <a:bodyPr vert="horz" wrap="square" lIns="0" tIns="254730" rIns="0" bIns="0" rtlCol="0">
            <a:spAutoFit/>
          </a:bodyPr>
          <a:lstStyle/>
          <a:p>
            <a:pPr marL="4139565">
              <a:lnSpc>
                <a:spcPct val="100000"/>
              </a:lnSpc>
              <a:spcBef>
                <a:spcPts val="100"/>
              </a:spcBef>
            </a:pPr>
            <a:r>
              <a:rPr sz="3200" b="1" u="sng" spc="60" dirty="0">
                <a:latin typeface="Microsoft Sans Serif" panose="020B0604020202020204" pitchFamily="34" charset="0"/>
                <a:ea typeface="Microsoft Sans Serif" panose="020B0604020202020204" pitchFamily="34" charset="0"/>
                <a:cs typeface="Microsoft Sans Serif" panose="020B0604020202020204" pitchFamily="34" charset="0"/>
              </a:rPr>
              <a:t>2025</a:t>
            </a:r>
            <a:r>
              <a:rPr lang="en-US" sz="3200" b="1" u="sng" spc="60" dirty="0">
                <a:latin typeface="Microsoft Sans Serif" panose="020B0604020202020204" pitchFamily="34" charset="0"/>
                <a:ea typeface="Microsoft Sans Serif" panose="020B0604020202020204" pitchFamily="34" charset="0"/>
                <a:cs typeface="Microsoft Sans Serif" panose="020B0604020202020204" pitchFamily="34" charset="0"/>
              </a:rPr>
              <a:t>-26</a:t>
            </a:r>
            <a:r>
              <a:rPr sz="3200" b="1" u="sng" spc="-35"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sz="3200" b="1" u="sng" spc="110" dirty="0">
                <a:latin typeface="Microsoft Sans Serif" panose="020B0604020202020204" pitchFamily="34" charset="0"/>
                <a:ea typeface="Microsoft Sans Serif" panose="020B0604020202020204" pitchFamily="34" charset="0"/>
                <a:cs typeface="Microsoft Sans Serif" panose="020B0604020202020204" pitchFamily="34" charset="0"/>
              </a:rPr>
              <a:t>BUDGET</a:t>
            </a:r>
            <a:r>
              <a:rPr sz="3200" b="1" u="sng" spc="-4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sz="3200" b="1" u="sng" spc="-10" dirty="0">
                <a:latin typeface="Microsoft Sans Serif" panose="020B0604020202020204" pitchFamily="34" charset="0"/>
                <a:ea typeface="Microsoft Sans Serif" panose="020B0604020202020204" pitchFamily="34" charset="0"/>
                <a:cs typeface="Microsoft Sans Serif" panose="020B0604020202020204" pitchFamily="34" charset="0"/>
              </a:rPr>
              <a:t>SUMMARY</a:t>
            </a:r>
            <a:endParaRPr sz="3200" b="1" u="sng"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object 4"/>
          <p:cNvPicPr/>
          <p:nvPr/>
        </p:nvPicPr>
        <p:blipFill>
          <a:blip r:embed="rId2" cstate="print"/>
          <a:stretch>
            <a:fillRect/>
          </a:stretch>
        </p:blipFill>
        <p:spPr>
          <a:xfrm>
            <a:off x="18" y="3"/>
            <a:ext cx="4575435" cy="6857996"/>
          </a:xfrm>
          <a:prstGeom prst="rect">
            <a:avLst/>
          </a:prstGeom>
        </p:spPr>
      </p:pic>
      <p:sp>
        <p:nvSpPr>
          <p:cNvPr id="5" name="object 5"/>
          <p:cNvSpPr txBox="1"/>
          <p:nvPr/>
        </p:nvSpPr>
        <p:spPr>
          <a:xfrm>
            <a:off x="5256598" y="1549400"/>
            <a:ext cx="6260465" cy="4804520"/>
          </a:xfrm>
          <a:prstGeom prst="rect">
            <a:avLst/>
          </a:prstGeom>
        </p:spPr>
        <p:txBody>
          <a:bodyPr vert="horz" wrap="square" lIns="0" tIns="13335" rIns="0" bIns="0" rtlCol="0">
            <a:spAutoFit/>
          </a:bodyPr>
          <a:lstStyle/>
          <a:p>
            <a:pPr marL="299085" marR="548640" indent="-287020" algn="just">
              <a:lnSpc>
                <a:spcPct val="100000"/>
              </a:lnSpc>
              <a:spcBef>
                <a:spcPts val="105"/>
              </a:spcBef>
              <a:buSzPct val="80000"/>
              <a:buFont typeface="Arial"/>
              <a:buChar char="•"/>
              <a:tabLst>
                <a:tab pos="299085" algn="l"/>
                <a:tab pos="300355" algn="l"/>
              </a:tabLst>
            </a:pPr>
            <a:r>
              <a:rPr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proposed assessment amount is $1445.52 per year for a single lot.</a:t>
            </a:r>
          </a:p>
          <a:p>
            <a:pPr marL="299085" marR="548640" indent="-287020" algn="just">
              <a:lnSpc>
                <a:spcPct val="100000"/>
              </a:lnSpc>
              <a:spcBef>
                <a:spcPts val="105"/>
              </a:spcBef>
              <a:buSzPct val="80000"/>
              <a:buFont typeface="Arial"/>
              <a:buChar char="•"/>
              <a:tabLst>
                <a:tab pos="299085" algn="l"/>
                <a:tab pos="300355" algn="l"/>
              </a:tabLst>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99085" marR="548640" indent="-287020" algn="just">
              <a:lnSpc>
                <a:spcPct val="100000"/>
              </a:lnSpc>
              <a:spcBef>
                <a:spcPts val="105"/>
              </a:spcBef>
              <a:buSzPct val="80000"/>
              <a:buFont typeface="Arial"/>
              <a:buChar char="•"/>
              <a:tabLst>
                <a:tab pos="299085" algn="l"/>
                <a:tab pos="300355" algn="l"/>
              </a:tabLs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This works out to $120.46 per month!</a:t>
            </a:r>
          </a:p>
          <a:p>
            <a:pPr marL="299085" marR="548640" indent="-287020" algn="just">
              <a:lnSpc>
                <a:spcPct val="100000"/>
              </a:lnSpc>
              <a:spcBef>
                <a:spcPts val="105"/>
              </a:spcBef>
              <a:buSzPct val="80000"/>
              <a:buFont typeface="Arial"/>
              <a:buChar char="•"/>
              <a:tabLst>
                <a:tab pos="299085" algn="l"/>
                <a:tab pos="300355" algn="l"/>
              </a:tabLst>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99085" marR="548640" indent="-287020" algn="just">
              <a:lnSpc>
                <a:spcPct val="100000"/>
              </a:lnSpc>
              <a:spcBef>
                <a:spcPts val="105"/>
              </a:spcBef>
              <a:buSzPct val="80000"/>
              <a:buFont typeface="Arial"/>
              <a:buChar char="•"/>
              <a:tabLst>
                <a:tab pos="299085" algn="l"/>
                <a:tab pos="300355" algn="l"/>
              </a:tabLst>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assessment includes Cable TV, High-Speed Internet, Curbside Trash Pickup, and all the Amenities.</a:t>
            </a:r>
            <a:endParaRPr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0768965" cy="1978660"/>
          </a:xfrm>
          <a:custGeom>
            <a:avLst/>
            <a:gdLst/>
            <a:ahLst/>
            <a:cxnLst/>
            <a:rect l="l" t="t" r="r" b="b"/>
            <a:pathLst>
              <a:path w="10768965" h="1978660">
                <a:moveTo>
                  <a:pt x="10768634" y="0"/>
                </a:moveTo>
                <a:lnTo>
                  <a:pt x="0" y="0"/>
                </a:lnTo>
                <a:lnTo>
                  <a:pt x="0" y="1878787"/>
                </a:lnTo>
                <a:lnTo>
                  <a:pt x="2374" y="1878304"/>
                </a:lnTo>
                <a:lnTo>
                  <a:pt x="11264" y="1878393"/>
                </a:lnTo>
                <a:lnTo>
                  <a:pt x="19100" y="1881149"/>
                </a:lnTo>
                <a:lnTo>
                  <a:pt x="25400" y="1888439"/>
                </a:lnTo>
                <a:lnTo>
                  <a:pt x="36187" y="1872977"/>
                </a:lnTo>
                <a:lnTo>
                  <a:pt x="83500" y="1883958"/>
                </a:lnTo>
                <a:lnTo>
                  <a:pt x="101803" y="1870646"/>
                </a:lnTo>
                <a:lnTo>
                  <a:pt x="143601" y="1851207"/>
                </a:lnTo>
                <a:lnTo>
                  <a:pt x="182195" y="1839829"/>
                </a:lnTo>
                <a:lnTo>
                  <a:pt x="218944" y="1830766"/>
                </a:lnTo>
                <a:lnTo>
                  <a:pt x="255206" y="1818271"/>
                </a:lnTo>
                <a:lnTo>
                  <a:pt x="283227" y="1816687"/>
                </a:lnTo>
                <a:lnTo>
                  <a:pt x="306374" y="1820076"/>
                </a:lnTo>
                <a:lnTo>
                  <a:pt x="330198" y="1825677"/>
                </a:lnTo>
                <a:lnTo>
                  <a:pt x="360248" y="1830730"/>
                </a:lnTo>
                <a:lnTo>
                  <a:pt x="430310" y="1813696"/>
                </a:lnTo>
                <a:lnTo>
                  <a:pt x="475259" y="1807920"/>
                </a:lnTo>
                <a:lnTo>
                  <a:pt x="523900" y="1811083"/>
                </a:lnTo>
                <a:lnTo>
                  <a:pt x="559950" y="1809522"/>
                </a:lnTo>
                <a:lnTo>
                  <a:pt x="602491" y="1804431"/>
                </a:lnTo>
                <a:lnTo>
                  <a:pt x="642208" y="1800032"/>
                </a:lnTo>
                <a:lnTo>
                  <a:pt x="669785" y="1800542"/>
                </a:lnTo>
                <a:lnTo>
                  <a:pt x="690394" y="1795001"/>
                </a:lnTo>
                <a:lnTo>
                  <a:pt x="714602" y="1796267"/>
                </a:lnTo>
                <a:lnTo>
                  <a:pt x="740588" y="1800797"/>
                </a:lnTo>
                <a:lnTo>
                  <a:pt x="766533" y="1805051"/>
                </a:lnTo>
                <a:lnTo>
                  <a:pt x="803067" y="1809447"/>
                </a:lnTo>
                <a:lnTo>
                  <a:pt x="828403" y="1800459"/>
                </a:lnTo>
                <a:lnTo>
                  <a:pt x="852160" y="1793338"/>
                </a:lnTo>
                <a:lnTo>
                  <a:pt x="883958" y="1803336"/>
                </a:lnTo>
                <a:lnTo>
                  <a:pt x="920868" y="1795651"/>
                </a:lnTo>
                <a:lnTo>
                  <a:pt x="949367" y="1789107"/>
                </a:lnTo>
                <a:lnTo>
                  <a:pt x="972149" y="1785528"/>
                </a:lnTo>
                <a:lnTo>
                  <a:pt x="991908" y="1786737"/>
                </a:lnTo>
                <a:lnTo>
                  <a:pt x="1024541" y="1775119"/>
                </a:lnTo>
                <a:lnTo>
                  <a:pt x="1058471" y="1767346"/>
                </a:lnTo>
                <a:lnTo>
                  <a:pt x="1093274" y="1763490"/>
                </a:lnTo>
                <a:lnTo>
                  <a:pt x="1128522" y="1763623"/>
                </a:lnTo>
                <a:lnTo>
                  <a:pt x="1133346" y="1769709"/>
                </a:lnTo>
                <a:lnTo>
                  <a:pt x="1142758" y="1767820"/>
                </a:lnTo>
                <a:lnTo>
                  <a:pt x="1162596" y="1758340"/>
                </a:lnTo>
                <a:lnTo>
                  <a:pt x="1164352" y="1764949"/>
                </a:lnTo>
                <a:lnTo>
                  <a:pt x="1170817" y="1769640"/>
                </a:lnTo>
                <a:lnTo>
                  <a:pt x="1179242" y="1771249"/>
                </a:lnTo>
                <a:lnTo>
                  <a:pt x="1186878" y="1768614"/>
                </a:lnTo>
                <a:lnTo>
                  <a:pt x="1255224" y="1766287"/>
                </a:lnTo>
                <a:lnTo>
                  <a:pt x="1290960" y="1771300"/>
                </a:lnTo>
                <a:lnTo>
                  <a:pt x="1307092" y="1779931"/>
                </a:lnTo>
                <a:lnTo>
                  <a:pt x="1316628" y="1788455"/>
                </a:lnTo>
                <a:lnTo>
                  <a:pt x="1332572" y="1793151"/>
                </a:lnTo>
                <a:lnTo>
                  <a:pt x="1369863" y="1802987"/>
                </a:lnTo>
                <a:lnTo>
                  <a:pt x="1396449" y="1826350"/>
                </a:lnTo>
                <a:lnTo>
                  <a:pt x="1417160" y="1848877"/>
                </a:lnTo>
                <a:lnTo>
                  <a:pt x="1436827" y="1856206"/>
                </a:lnTo>
                <a:lnTo>
                  <a:pt x="1484068" y="1868628"/>
                </a:lnTo>
                <a:lnTo>
                  <a:pt x="1525036" y="1885183"/>
                </a:lnTo>
                <a:lnTo>
                  <a:pt x="1566188" y="1896091"/>
                </a:lnTo>
                <a:lnTo>
                  <a:pt x="1613979" y="1891576"/>
                </a:lnTo>
                <a:lnTo>
                  <a:pt x="1661069" y="1900511"/>
                </a:lnTo>
                <a:lnTo>
                  <a:pt x="1705152" y="1910945"/>
                </a:lnTo>
                <a:lnTo>
                  <a:pt x="1747892" y="1918666"/>
                </a:lnTo>
                <a:lnTo>
                  <a:pt x="1790954" y="1919465"/>
                </a:lnTo>
                <a:lnTo>
                  <a:pt x="1805824" y="1929828"/>
                </a:lnTo>
                <a:lnTo>
                  <a:pt x="1821305" y="1935480"/>
                </a:lnTo>
                <a:lnTo>
                  <a:pt x="1837822" y="1934777"/>
                </a:lnTo>
                <a:lnTo>
                  <a:pt x="1855800" y="1926082"/>
                </a:lnTo>
                <a:lnTo>
                  <a:pt x="1892416" y="1938805"/>
                </a:lnTo>
                <a:lnTo>
                  <a:pt x="1917892" y="1951610"/>
                </a:lnTo>
                <a:lnTo>
                  <a:pt x="1940369" y="1958427"/>
                </a:lnTo>
                <a:lnTo>
                  <a:pt x="1967992" y="1953183"/>
                </a:lnTo>
                <a:lnTo>
                  <a:pt x="1995647" y="1955974"/>
                </a:lnTo>
                <a:lnTo>
                  <a:pt x="2025526" y="1960552"/>
                </a:lnTo>
                <a:lnTo>
                  <a:pt x="2054067" y="1964403"/>
                </a:lnTo>
                <a:lnTo>
                  <a:pt x="2077707" y="1965007"/>
                </a:lnTo>
                <a:lnTo>
                  <a:pt x="2105720" y="1967388"/>
                </a:lnTo>
                <a:lnTo>
                  <a:pt x="2134046" y="1969339"/>
                </a:lnTo>
                <a:lnTo>
                  <a:pt x="2162126" y="1972417"/>
                </a:lnTo>
                <a:lnTo>
                  <a:pt x="2189403" y="1978177"/>
                </a:lnTo>
                <a:lnTo>
                  <a:pt x="2214544" y="1961523"/>
                </a:lnTo>
                <a:lnTo>
                  <a:pt x="2230924" y="1958019"/>
                </a:lnTo>
                <a:lnTo>
                  <a:pt x="2247227" y="1960339"/>
                </a:lnTo>
                <a:lnTo>
                  <a:pt x="2272131" y="1961159"/>
                </a:lnTo>
                <a:lnTo>
                  <a:pt x="2295239" y="1955135"/>
                </a:lnTo>
                <a:lnTo>
                  <a:pt x="2324036" y="1954350"/>
                </a:lnTo>
                <a:lnTo>
                  <a:pt x="2350652" y="1959650"/>
                </a:lnTo>
                <a:lnTo>
                  <a:pt x="2367216" y="1971878"/>
                </a:lnTo>
                <a:lnTo>
                  <a:pt x="2408777" y="1967861"/>
                </a:lnTo>
                <a:lnTo>
                  <a:pt x="2500784" y="1967684"/>
                </a:lnTo>
                <a:lnTo>
                  <a:pt x="2560154" y="1963610"/>
                </a:lnTo>
                <a:lnTo>
                  <a:pt x="2608325" y="1956672"/>
                </a:lnTo>
                <a:lnTo>
                  <a:pt x="2650805" y="1947473"/>
                </a:lnTo>
                <a:lnTo>
                  <a:pt x="2690798" y="1938376"/>
                </a:lnTo>
                <a:lnTo>
                  <a:pt x="2731503" y="1931746"/>
                </a:lnTo>
                <a:lnTo>
                  <a:pt x="2897200" y="1926767"/>
                </a:lnTo>
                <a:lnTo>
                  <a:pt x="2945401" y="1929753"/>
                </a:lnTo>
                <a:lnTo>
                  <a:pt x="2984455" y="1933773"/>
                </a:lnTo>
                <a:lnTo>
                  <a:pt x="3015289" y="1932652"/>
                </a:lnTo>
                <a:lnTo>
                  <a:pt x="3038830" y="1920214"/>
                </a:lnTo>
                <a:lnTo>
                  <a:pt x="3061996" y="1924865"/>
                </a:lnTo>
                <a:lnTo>
                  <a:pt x="3073447" y="1926039"/>
                </a:lnTo>
                <a:lnTo>
                  <a:pt x="3080721" y="1926538"/>
                </a:lnTo>
                <a:lnTo>
                  <a:pt x="3128924" y="1938223"/>
                </a:lnTo>
                <a:lnTo>
                  <a:pt x="3161461" y="1946592"/>
                </a:lnTo>
                <a:lnTo>
                  <a:pt x="3173488" y="1931124"/>
                </a:lnTo>
                <a:lnTo>
                  <a:pt x="3186007" y="1933195"/>
                </a:lnTo>
                <a:lnTo>
                  <a:pt x="3202113" y="1941250"/>
                </a:lnTo>
                <a:lnTo>
                  <a:pt x="3224898" y="1943735"/>
                </a:lnTo>
                <a:lnTo>
                  <a:pt x="3290341" y="1925040"/>
                </a:lnTo>
                <a:lnTo>
                  <a:pt x="3306755" y="1921566"/>
                </a:lnTo>
                <a:lnTo>
                  <a:pt x="3325872" y="1922145"/>
                </a:lnTo>
                <a:lnTo>
                  <a:pt x="3347080" y="1922075"/>
                </a:lnTo>
                <a:lnTo>
                  <a:pt x="3369767" y="1916658"/>
                </a:lnTo>
                <a:lnTo>
                  <a:pt x="3396261" y="1924863"/>
                </a:lnTo>
                <a:lnTo>
                  <a:pt x="3411367" y="1914696"/>
                </a:lnTo>
                <a:lnTo>
                  <a:pt x="3425590" y="1898767"/>
                </a:lnTo>
                <a:lnTo>
                  <a:pt x="3449434" y="1889683"/>
                </a:lnTo>
                <a:lnTo>
                  <a:pt x="3466094" y="1893762"/>
                </a:lnTo>
                <a:lnTo>
                  <a:pt x="3479177" y="1892984"/>
                </a:lnTo>
                <a:lnTo>
                  <a:pt x="3489260" y="1886431"/>
                </a:lnTo>
                <a:lnTo>
                  <a:pt x="3496919" y="1873186"/>
                </a:lnTo>
                <a:lnTo>
                  <a:pt x="3550320" y="1889689"/>
                </a:lnTo>
                <a:lnTo>
                  <a:pt x="3579852" y="1892609"/>
                </a:lnTo>
                <a:lnTo>
                  <a:pt x="3599204" y="1887586"/>
                </a:lnTo>
                <a:lnTo>
                  <a:pt x="3622064" y="1880264"/>
                </a:lnTo>
                <a:lnTo>
                  <a:pt x="3662121" y="1876285"/>
                </a:lnTo>
                <a:lnTo>
                  <a:pt x="3711993" y="1877868"/>
                </a:lnTo>
                <a:lnTo>
                  <a:pt x="3765028" y="1878939"/>
                </a:lnTo>
                <a:lnTo>
                  <a:pt x="3900995" y="1880603"/>
                </a:lnTo>
                <a:lnTo>
                  <a:pt x="3933885" y="1881556"/>
                </a:lnTo>
                <a:lnTo>
                  <a:pt x="3955838" y="1882587"/>
                </a:lnTo>
                <a:lnTo>
                  <a:pt x="3968427" y="1882728"/>
                </a:lnTo>
                <a:lnTo>
                  <a:pt x="3973220" y="1881009"/>
                </a:lnTo>
                <a:lnTo>
                  <a:pt x="4015350" y="1894243"/>
                </a:lnTo>
                <a:lnTo>
                  <a:pt x="4050022" y="1890923"/>
                </a:lnTo>
                <a:lnTo>
                  <a:pt x="4079328" y="1886072"/>
                </a:lnTo>
                <a:lnTo>
                  <a:pt x="4105363" y="1894713"/>
                </a:lnTo>
                <a:lnTo>
                  <a:pt x="4148609" y="1887486"/>
                </a:lnTo>
                <a:lnTo>
                  <a:pt x="4199282" y="1875028"/>
                </a:lnTo>
                <a:lnTo>
                  <a:pt x="4220197" y="1873173"/>
                </a:lnTo>
                <a:lnTo>
                  <a:pt x="4243968" y="1857909"/>
                </a:lnTo>
                <a:lnTo>
                  <a:pt x="4267939" y="1839166"/>
                </a:lnTo>
                <a:lnTo>
                  <a:pt x="4293134" y="1827314"/>
                </a:lnTo>
                <a:lnTo>
                  <a:pt x="4320578" y="1832724"/>
                </a:lnTo>
                <a:lnTo>
                  <a:pt x="4324615" y="1821850"/>
                </a:lnTo>
                <a:lnTo>
                  <a:pt x="4342161" y="1822831"/>
                </a:lnTo>
                <a:lnTo>
                  <a:pt x="4363365" y="1824458"/>
                </a:lnTo>
                <a:lnTo>
                  <a:pt x="4378375" y="1815528"/>
                </a:lnTo>
                <a:lnTo>
                  <a:pt x="4385428" y="1804915"/>
                </a:lnTo>
                <a:lnTo>
                  <a:pt x="4395376" y="1800517"/>
                </a:lnTo>
                <a:lnTo>
                  <a:pt x="4406916" y="1798976"/>
                </a:lnTo>
                <a:lnTo>
                  <a:pt x="4418749" y="1796935"/>
                </a:lnTo>
                <a:lnTo>
                  <a:pt x="4444618" y="1786172"/>
                </a:lnTo>
                <a:lnTo>
                  <a:pt x="4489883" y="1781413"/>
                </a:lnTo>
                <a:lnTo>
                  <a:pt x="4537065" y="1781715"/>
                </a:lnTo>
                <a:lnTo>
                  <a:pt x="4568685" y="1786140"/>
                </a:lnTo>
                <a:lnTo>
                  <a:pt x="4607275" y="1775906"/>
                </a:lnTo>
                <a:lnTo>
                  <a:pt x="4632321" y="1765314"/>
                </a:lnTo>
                <a:lnTo>
                  <a:pt x="4654981" y="1761553"/>
                </a:lnTo>
                <a:lnTo>
                  <a:pt x="4686414" y="1771815"/>
                </a:lnTo>
                <a:lnTo>
                  <a:pt x="4789843" y="1730705"/>
                </a:lnTo>
                <a:lnTo>
                  <a:pt x="4851781" y="1726895"/>
                </a:lnTo>
                <a:lnTo>
                  <a:pt x="4869982" y="1725259"/>
                </a:lnTo>
                <a:lnTo>
                  <a:pt x="4894011" y="1721654"/>
                </a:lnTo>
                <a:lnTo>
                  <a:pt x="4920464" y="1717381"/>
                </a:lnTo>
                <a:lnTo>
                  <a:pt x="4945938" y="1713738"/>
                </a:lnTo>
                <a:lnTo>
                  <a:pt x="4991738" y="1719063"/>
                </a:lnTo>
                <a:lnTo>
                  <a:pt x="5042169" y="1718425"/>
                </a:lnTo>
                <a:lnTo>
                  <a:pt x="5095608" y="1713087"/>
                </a:lnTo>
                <a:lnTo>
                  <a:pt x="5150430" y="1704315"/>
                </a:lnTo>
                <a:lnTo>
                  <a:pt x="5205013" y="1693372"/>
                </a:lnTo>
                <a:lnTo>
                  <a:pt x="5257732" y="1681525"/>
                </a:lnTo>
                <a:lnTo>
                  <a:pt x="5306963" y="1670036"/>
                </a:lnTo>
                <a:lnTo>
                  <a:pt x="5351084" y="1660172"/>
                </a:lnTo>
                <a:lnTo>
                  <a:pt x="5388470" y="1653197"/>
                </a:lnTo>
                <a:lnTo>
                  <a:pt x="5433286" y="1648332"/>
                </a:lnTo>
                <a:lnTo>
                  <a:pt x="5494755" y="1636976"/>
                </a:lnTo>
                <a:lnTo>
                  <a:pt x="5554992" y="1629672"/>
                </a:lnTo>
                <a:lnTo>
                  <a:pt x="5596115" y="1636966"/>
                </a:lnTo>
                <a:lnTo>
                  <a:pt x="5636844" y="1641195"/>
                </a:lnTo>
                <a:lnTo>
                  <a:pt x="5664306" y="1646167"/>
                </a:lnTo>
                <a:lnTo>
                  <a:pt x="5694232" y="1654168"/>
                </a:lnTo>
                <a:lnTo>
                  <a:pt x="5742355" y="1667484"/>
                </a:lnTo>
                <a:lnTo>
                  <a:pt x="5758646" y="1664644"/>
                </a:lnTo>
                <a:lnTo>
                  <a:pt x="5774856" y="1662758"/>
                </a:lnTo>
                <a:lnTo>
                  <a:pt x="5790974" y="1661632"/>
                </a:lnTo>
                <a:lnTo>
                  <a:pt x="5806986" y="1661071"/>
                </a:lnTo>
                <a:lnTo>
                  <a:pt x="5860021" y="1660639"/>
                </a:lnTo>
                <a:lnTo>
                  <a:pt x="5873788" y="1665452"/>
                </a:lnTo>
                <a:lnTo>
                  <a:pt x="5888685" y="1672170"/>
                </a:lnTo>
                <a:lnTo>
                  <a:pt x="5931789" y="1669910"/>
                </a:lnTo>
                <a:lnTo>
                  <a:pt x="5941999" y="1661325"/>
                </a:lnTo>
                <a:lnTo>
                  <a:pt x="5955512" y="1663585"/>
                </a:lnTo>
                <a:lnTo>
                  <a:pt x="5969034" y="1661379"/>
                </a:lnTo>
                <a:lnTo>
                  <a:pt x="6018085" y="1652028"/>
                </a:lnTo>
                <a:lnTo>
                  <a:pt x="6024079" y="1652777"/>
                </a:lnTo>
                <a:lnTo>
                  <a:pt x="6029325" y="1649907"/>
                </a:lnTo>
                <a:lnTo>
                  <a:pt x="6036525" y="1652117"/>
                </a:lnTo>
                <a:lnTo>
                  <a:pt x="6039497" y="1649679"/>
                </a:lnTo>
                <a:lnTo>
                  <a:pt x="6075807" y="1655419"/>
                </a:lnTo>
                <a:lnTo>
                  <a:pt x="6096152" y="1656956"/>
                </a:lnTo>
                <a:lnTo>
                  <a:pt x="6136563" y="1665732"/>
                </a:lnTo>
                <a:lnTo>
                  <a:pt x="6143815" y="1661960"/>
                </a:lnTo>
                <a:lnTo>
                  <a:pt x="6204267" y="1666786"/>
                </a:lnTo>
                <a:lnTo>
                  <a:pt x="6204953" y="1664284"/>
                </a:lnTo>
                <a:lnTo>
                  <a:pt x="6221222" y="1654505"/>
                </a:lnTo>
                <a:lnTo>
                  <a:pt x="6226175" y="1654670"/>
                </a:lnTo>
                <a:lnTo>
                  <a:pt x="6256371" y="1650919"/>
                </a:lnTo>
                <a:lnTo>
                  <a:pt x="6269302" y="1643900"/>
                </a:lnTo>
                <a:lnTo>
                  <a:pt x="6284784" y="1640654"/>
                </a:lnTo>
                <a:lnTo>
                  <a:pt x="6322631" y="1648218"/>
                </a:lnTo>
                <a:lnTo>
                  <a:pt x="6329515" y="1642084"/>
                </a:lnTo>
                <a:lnTo>
                  <a:pt x="6337211" y="1639095"/>
                </a:lnTo>
                <a:lnTo>
                  <a:pt x="6346230" y="1638822"/>
                </a:lnTo>
                <a:lnTo>
                  <a:pt x="6357086" y="1640839"/>
                </a:lnTo>
                <a:lnTo>
                  <a:pt x="6374481" y="1636773"/>
                </a:lnTo>
                <a:lnTo>
                  <a:pt x="6386172" y="1629440"/>
                </a:lnTo>
                <a:lnTo>
                  <a:pt x="6397745" y="1624800"/>
                </a:lnTo>
                <a:lnTo>
                  <a:pt x="6414782" y="1628813"/>
                </a:lnTo>
                <a:lnTo>
                  <a:pt x="6421513" y="1621724"/>
                </a:lnTo>
                <a:lnTo>
                  <a:pt x="6439712" y="1618122"/>
                </a:lnTo>
                <a:lnTo>
                  <a:pt x="6456359" y="1614497"/>
                </a:lnTo>
                <a:lnTo>
                  <a:pt x="6458432" y="1607337"/>
                </a:lnTo>
                <a:lnTo>
                  <a:pt x="6471615" y="1602558"/>
                </a:lnTo>
                <a:lnTo>
                  <a:pt x="6482549" y="1604170"/>
                </a:lnTo>
                <a:lnTo>
                  <a:pt x="6493436" y="1606089"/>
                </a:lnTo>
                <a:lnTo>
                  <a:pt x="6506476" y="1602232"/>
                </a:lnTo>
                <a:lnTo>
                  <a:pt x="6513930" y="1603083"/>
                </a:lnTo>
                <a:lnTo>
                  <a:pt x="6510940" y="1608435"/>
                </a:lnTo>
                <a:lnTo>
                  <a:pt x="6508341" y="1614426"/>
                </a:lnTo>
                <a:lnTo>
                  <a:pt x="6516966" y="1617192"/>
                </a:lnTo>
                <a:lnTo>
                  <a:pt x="6530422" y="1618043"/>
                </a:lnTo>
                <a:lnTo>
                  <a:pt x="6546879" y="1623679"/>
                </a:lnTo>
                <a:lnTo>
                  <a:pt x="6554355" y="1621701"/>
                </a:lnTo>
                <a:lnTo>
                  <a:pt x="6558064" y="1619364"/>
                </a:lnTo>
                <a:lnTo>
                  <a:pt x="6562509" y="1614728"/>
                </a:lnTo>
                <a:lnTo>
                  <a:pt x="6568579" y="1606486"/>
                </a:lnTo>
                <a:lnTo>
                  <a:pt x="6587513" y="1607578"/>
                </a:lnTo>
                <a:lnTo>
                  <a:pt x="6603253" y="1603324"/>
                </a:lnTo>
                <a:lnTo>
                  <a:pt x="6621246" y="1596145"/>
                </a:lnTo>
                <a:lnTo>
                  <a:pt x="6646938" y="1588465"/>
                </a:lnTo>
                <a:lnTo>
                  <a:pt x="6659109" y="1591629"/>
                </a:lnTo>
                <a:lnTo>
                  <a:pt x="6670506" y="1591156"/>
                </a:lnTo>
                <a:lnTo>
                  <a:pt x="6681375" y="1587784"/>
                </a:lnTo>
                <a:lnTo>
                  <a:pt x="6691960" y="1582254"/>
                </a:lnTo>
                <a:lnTo>
                  <a:pt x="6706921" y="1581544"/>
                </a:lnTo>
                <a:lnTo>
                  <a:pt x="6721751" y="1579797"/>
                </a:lnTo>
                <a:lnTo>
                  <a:pt x="6736576" y="1577250"/>
                </a:lnTo>
                <a:lnTo>
                  <a:pt x="6777545" y="1568665"/>
                </a:lnTo>
                <a:lnTo>
                  <a:pt x="6795795" y="1572006"/>
                </a:lnTo>
                <a:lnTo>
                  <a:pt x="6803313" y="1571320"/>
                </a:lnTo>
                <a:lnTo>
                  <a:pt x="6816356" y="1571498"/>
                </a:lnTo>
                <a:lnTo>
                  <a:pt x="6832714" y="1569351"/>
                </a:lnTo>
                <a:lnTo>
                  <a:pt x="6842315" y="1560550"/>
                </a:lnTo>
                <a:lnTo>
                  <a:pt x="6856171" y="1562023"/>
                </a:lnTo>
                <a:lnTo>
                  <a:pt x="6871944" y="1554645"/>
                </a:lnTo>
                <a:lnTo>
                  <a:pt x="6874509" y="1558467"/>
                </a:lnTo>
                <a:lnTo>
                  <a:pt x="6886994" y="1563573"/>
                </a:lnTo>
                <a:lnTo>
                  <a:pt x="6944334" y="1536242"/>
                </a:lnTo>
                <a:lnTo>
                  <a:pt x="6955140" y="1532250"/>
                </a:lnTo>
                <a:lnTo>
                  <a:pt x="6977888" y="1525790"/>
                </a:lnTo>
                <a:lnTo>
                  <a:pt x="6979704" y="1523504"/>
                </a:lnTo>
                <a:lnTo>
                  <a:pt x="7014781" y="1515872"/>
                </a:lnTo>
                <a:lnTo>
                  <a:pt x="7025030" y="1506931"/>
                </a:lnTo>
                <a:lnTo>
                  <a:pt x="7043805" y="1500989"/>
                </a:lnTo>
                <a:lnTo>
                  <a:pt x="7062827" y="1497277"/>
                </a:lnTo>
                <a:lnTo>
                  <a:pt x="7080060" y="1491734"/>
                </a:lnTo>
                <a:lnTo>
                  <a:pt x="7093470" y="1480299"/>
                </a:lnTo>
                <a:lnTo>
                  <a:pt x="7100125" y="1475740"/>
                </a:lnTo>
                <a:lnTo>
                  <a:pt x="7106500" y="1473454"/>
                </a:lnTo>
                <a:lnTo>
                  <a:pt x="7112685" y="1472577"/>
                </a:lnTo>
                <a:lnTo>
                  <a:pt x="7129805" y="1473339"/>
                </a:lnTo>
                <a:lnTo>
                  <a:pt x="7134301" y="1479969"/>
                </a:lnTo>
                <a:lnTo>
                  <a:pt x="7144969" y="1476908"/>
                </a:lnTo>
                <a:lnTo>
                  <a:pt x="7153579" y="1479080"/>
                </a:lnTo>
                <a:lnTo>
                  <a:pt x="7159180" y="1480235"/>
                </a:lnTo>
                <a:lnTo>
                  <a:pt x="7164793" y="1480299"/>
                </a:lnTo>
                <a:lnTo>
                  <a:pt x="7169651" y="1464131"/>
                </a:lnTo>
                <a:lnTo>
                  <a:pt x="7184467" y="1460944"/>
                </a:lnTo>
                <a:lnTo>
                  <a:pt x="7197667" y="1459243"/>
                </a:lnTo>
                <a:lnTo>
                  <a:pt x="7197674" y="1447533"/>
                </a:lnTo>
                <a:lnTo>
                  <a:pt x="7212189" y="1440653"/>
                </a:lnTo>
                <a:lnTo>
                  <a:pt x="7217554" y="1432853"/>
                </a:lnTo>
                <a:lnTo>
                  <a:pt x="7223736" y="1430218"/>
                </a:lnTo>
                <a:lnTo>
                  <a:pt x="7240701" y="1438833"/>
                </a:lnTo>
                <a:lnTo>
                  <a:pt x="7281473" y="1411536"/>
                </a:lnTo>
                <a:lnTo>
                  <a:pt x="7327363" y="1382074"/>
                </a:lnTo>
                <a:lnTo>
                  <a:pt x="7371543" y="1349969"/>
                </a:lnTo>
                <a:lnTo>
                  <a:pt x="7407186" y="1314742"/>
                </a:lnTo>
                <a:lnTo>
                  <a:pt x="7432849" y="1307432"/>
                </a:lnTo>
                <a:lnTo>
                  <a:pt x="7450688" y="1304183"/>
                </a:lnTo>
                <a:lnTo>
                  <a:pt x="7466506" y="1300670"/>
                </a:lnTo>
                <a:lnTo>
                  <a:pt x="7486103" y="1292567"/>
                </a:lnTo>
                <a:lnTo>
                  <a:pt x="7498912" y="1274961"/>
                </a:lnTo>
                <a:lnTo>
                  <a:pt x="7526347" y="1275092"/>
                </a:lnTo>
                <a:lnTo>
                  <a:pt x="7558862" y="1276290"/>
                </a:lnTo>
                <a:lnTo>
                  <a:pt x="7586916" y="1261884"/>
                </a:lnTo>
                <a:lnTo>
                  <a:pt x="7685938" y="1233728"/>
                </a:lnTo>
                <a:lnTo>
                  <a:pt x="7743520" y="1179068"/>
                </a:lnTo>
                <a:lnTo>
                  <a:pt x="7752626" y="1172819"/>
                </a:lnTo>
                <a:lnTo>
                  <a:pt x="7769606" y="1157363"/>
                </a:lnTo>
                <a:lnTo>
                  <a:pt x="7773479" y="1157414"/>
                </a:lnTo>
                <a:lnTo>
                  <a:pt x="7782255" y="1160970"/>
                </a:lnTo>
                <a:lnTo>
                  <a:pt x="7788842" y="1159297"/>
                </a:lnTo>
                <a:lnTo>
                  <a:pt x="7812024" y="1151521"/>
                </a:lnTo>
                <a:lnTo>
                  <a:pt x="7812684" y="1153121"/>
                </a:lnTo>
                <a:lnTo>
                  <a:pt x="7813687" y="1152944"/>
                </a:lnTo>
                <a:lnTo>
                  <a:pt x="7823961" y="1143177"/>
                </a:lnTo>
                <a:lnTo>
                  <a:pt x="7828660" y="1139990"/>
                </a:lnTo>
                <a:lnTo>
                  <a:pt x="7834833" y="1153871"/>
                </a:lnTo>
                <a:lnTo>
                  <a:pt x="7844002" y="1154435"/>
                </a:lnTo>
                <a:lnTo>
                  <a:pt x="7854718" y="1151242"/>
                </a:lnTo>
                <a:lnTo>
                  <a:pt x="7865104" y="1149049"/>
                </a:lnTo>
                <a:lnTo>
                  <a:pt x="7873288" y="1152613"/>
                </a:lnTo>
                <a:lnTo>
                  <a:pt x="7887031" y="1142639"/>
                </a:lnTo>
                <a:lnTo>
                  <a:pt x="7901508" y="1133246"/>
                </a:lnTo>
                <a:lnTo>
                  <a:pt x="7907439" y="1130096"/>
                </a:lnTo>
                <a:lnTo>
                  <a:pt x="7907655" y="1130350"/>
                </a:lnTo>
                <a:lnTo>
                  <a:pt x="7909166" y="1130325"/>
                </a:lnTo>
                <a:lnTo>
                  <a:pt x="7911198" y="1129550"/>
                </a:lnTo>
                <a:lnTo>
                  <a:pt x="7914119" y="1127658"/>
                </a:lnTo>
                <a:lnTo>
                  <a:pt x="7918246" y="1124369"/>
                </a:lnTo>
                <a:lnTo>
                  <a:pt x="7934401" y="1118235"/>
                </a:lnTo>
                <a:lnTo>
                  <a:pt x="7937233" y="1121206"/>
                </a:lnTo>
                <a:lnTo>
                  <a:pt x="7938147" y="1120228"/>
                </a:lnTo>
                <a:lnTo>
                  <a:pt x="7941535" y="1112690"/>
                </a:lnTo>
                <a:lnTo>
                  <a:pt x="7945053" y="1108092"/>
                </a:lnTo>
                <a:lnTo>
                  <a:pt x="7951367" y="1109340"/>
                </a:lnTo>
                <a:lnTo>
                  <a:pt x="7963141" y="1119339"/>
                </a:lnTo>
                <a:lnTo>
                  <a:pt x="7973533" y="1109713"/>
                </a:lnTo>
                <a:lnTo>
                  <a:pt x="7984278" y="1107659"/>
                </a:lnTo>
                <a:lnTo>
                  <a:pt x="7997508" y="1107981"/>
                </a:lnTo>
                <a:lnTo>
                  <a:pt x="8015351" y="1105484"/>
                </a:lnTo>
                <a:lnTo>
                  <a:pt x="8021022" y="1096460"/>
                </a:lnTo>
                <a:lnTo>
                  <a:pt x="8027738" y="1091971"/>
                </a:lnTo>
                <a:lnTo>
                  <a:pt x="8035337" y="1091053"/>
                </a:lnTo>
                <a:lnTo>
                  <a:pt x="8043659" y="1092746"/>
                </a:lnTo>
                <a:lnTo>
                  <a:pt x="8061712" y="1082414"/>
                </a:lnTo>
                <a:lnTo>
                  <a:pt x="8081062" y="1075774"/>
                </a:lnTo>
                <a:lnTo>
                  <a:pt x="8101529" y="1070212"/>
                </a:lnTo>
                <a:lnTo>
                  <a:pt x="8122932" y="1063117"/>
                </a:lnTo>
                <a:lnTo>
                  <a:pt x="8141854" y="1048837"/>
                </a:lnTo>
                <a:lnTo>
                  <a:pt x="8161205" y="1044255"/>
                </a:lnTo>
                <a:lnTo>
                  <a:pt x="8181645" y="1042662"/>
                </a:lnTo>
                <a:lnTo>
                  <a:pt x="8203831" y="1037348"/>
                </a:lnTo>
                <a:lnTo>
                  <a:pt x="8269668" y="1032027"/>
                </a:lnTo>
                <a:lnTo>
                  <a:pt x="8272119" y="1029411"/>
                </a:lnTo>
                <a:lnTo>
                  <a:pt x="8273973" y="1028077"/>
                </a:lnTo>
                <a:lnTo>
                  <a:pt x="8275472" y="1027607"/>
                </a:lnTo>
                <a:lnTo>
                  <a:pt x="8275764" y="1027772"/>
                </a:lnTo>
                <a:lnTo>
                  <a:pt x="8280933" y="1023086"/>
                </a:lnTo>
                <a:lnTo>
                  <a:pt x="8293115" y="1010072"/>
                </a:lnTo>
                <a:lnTo>
                  <a:pt x="8304441" y="996734"/>
                </a:lnTo>
                <a:lnTo>
                  <a:pt x="8319125" y="993401"/>
                </a:lnTo>
                <a:lnTo>
                  <a:pt x="8337942" y="991447"/>
                </a:lnTo>
                <a:lnTo>
                  <a:pt x="8369719" y="989190"/>
                </a:lnTo>
                <a:lnTo>
                  <a:pt x="8373364" y="986040"/>
                </a:lnTo>
                <a:lnTo>
                  <a:pt x="8376513" y="985862"/>
                </a:lnTo>
                <a:lnTo>
                  <a:pt x="8379459" y="987107"/>
                </a:lnTo>
                <a:lnTo>
                  <a:pt x="8380552" y="987920"/>
                </a:lnTo>
                <a:lnTo>
                  <a:pt x="8407133" y="961339"/>
                </a:lnTo>
                <a:lnTo>
                  <a:pt x="8420328" y="941984"/>
                </a:lnTo>
                <a:lnTo>
                  <a:pt x="8427910" y="933475"/>
                </a:lnTo>
                <a:lnTo>
                  <a:pt x="8428469" y="927988"/>
                </a:lnTo>
                <a:lnTo>
                  <a:pt x="8507234" y="901661"/>
                </a:lnTo>
                <a:lnTo>
                  <a:pt x="8555367" y="883170"/>
                </a:lnTo>
                <a:lnTo>
                  <a:pt x="8567764" y="871614"/>
                </a:lnTo>
                <a:lnTo>
                  <a:pt x="8585226" y="863253"/>
                </a:lnTo>
                <a:lnTo>
                  <a:pt x="8607968" y="856174"/>
                </a:lnTo>
                <a:lnTo>
                  <a:pt x="8636203" y="848461"/>
                </a:lnTo>
                <a:lnTo>
                  <a:pt x="8676876" y="833420"/>
                </a:lnTo>
                <a:lnTo>
                  <a:pt x="8718245" y="824109"/>
                </a:lnTo>
                <a:lnTo>
                  <a:pt x="8760490" y="818322"/>
                </a:lnTo>
                <a:lnTo>
                  <a:pt x="8803792" y="813854"/>
                </a:lnTo>
                <a:lnTo>
                  <a:pt x="8840484" y="793485"/>
                </a:lnTo>
                <a:lnTo>
                  <a:pt x="8875348" y="777505"/>
                </a:lnTo>
                <a:lnTo>
                  <a:pt x="8911128" y="759330"/>
                </a:lnTo>
                <a:lnTo>
                  <a:pt x="8950564" y="732374"/>
                </a:lnTo>
                <a:lnTo>
                  <a:pt x="8996400" y="690054"/>
                </a:lnTo>
                <a:lnTo>
                  <a:pt x="9078556" y="644042"/>
                </a:lnTo>
                <a:lnTo>
                  <a:pt x="9091124" y="633200"/>
                </a:lnTo>
                <a:lnTo>
                  <a:pt x="9111321" y="616978"/>
                </a:lnTo>
                <a:lnTo>
                  <a:pt x="9132772" y="603005"/>
                </a:lnTo>
                <a:lnTo>
                  <a:pt x="9149105" y="598906"/>
                </a:lnTo>
                <a:lnTo>
                  <a:pt x="9179953" y="576059"/>
                </a:lnTo>
                <a:lnTo>
                  <a:pt x="9181058" y="569937"/>
                </a:lnTo>
                <a:lnTo>
                  <a:pt x="9186379" y="565505"/>
                </a:lnTo>
                <a:lnTo>
                  <a:pt x="9210903" y="561149"/>
                </a:lnTo>
                <a:lnTo>
                  <a:pt x="9215589" y="560501"/>
                </a:lnTo>
                <a:lnTo>
                  <a:pt x="9218472" y="559435"/>
                </a:lnTo>
                <a:lnTo>
                  <a:pt x="9220200" y="557999"/>
                </a:lnTo>
                <a:lnTo>
                  <a:pt x="9220276" y="557504"/>
                </a:lnTo>
                <a:lnTo>
                  <a:pt x="9229280" y="555371"/>
                </a:lnTo>
                <a:lnTo>
                  <a:pt x="9247224" y="542573"/>
                </a:lnTo>
                <a:lnTo>
                  <a:pt x="9316897" y="491388"/>
                </a:lnTo>
                <a:lnTo>
                  <a:pt x="9330846" y="491860"/>
                </a:lnTo>
                <a:lnTo>
                  <a:pt x="9341011" y="493237"/>
                </a:lnTo>
                <a:lnTo>
                  <a:pt x="9344304" y="490007"/>
                </a:lnTo>
                <a:lnTo>
                  <a:pt x="9337636" y="476656"/>
                </a:lnTo>
                <a:lnTo>
                  <a:pt x="9343834" y="475030"/>
                </a:lnTo>
                <a:lnTo>
                  <a:pt x="9346653" y="471309"/>
                </a:lnTo>
                <a:lnTo>
                  <a:pt x="9347885" y="466534"/>
                </a:lnTo>
                <a:lnTo>
                  <a:pt x="9348000" y="464464"/>
                </a:lnTo>
                <a:lnTo>
                  <a:pt x="9392196" y="459790"/>
                </a:lnTo>
                <a:lnTo>
                  <a:pt x="9396818" y="455790"/>
                </a:lnTo>
                <a:lnTo>
                  <a:pt x="9448038" y="459727"/>
                </a:lnTo>
                <a:lnTo>
                  <a:pt x="9453499" y="461733"/>
                </a:lnTo>
                <a:lnTo>
                  <a:pt x="9460052" y="461187"/>
                </a:lnTo>
                <a:lnTo>
                  <a:pt x="9469081" y="454888"/>
                </a:lnTo>
                <a:lnTo>
                  <a:pt x="9470834" y="452539"/>
                </a:lnTo>
                <a:lnTo>
                  <a:pt x="9490659" y="455218"/>
                </a:lnTo>
                <a:lnTo>
                  <a:pt x="9526269" y="445024"/>
                </a:lnTo>
                <a:lnTo>
                  <a:pt x="9629251" y="413601"/>
                </a:lnTo>
                <a:lnTo>
                  <a:pt x="9679863" y="399084"/>
                </a:lnTo>
                <a:lnTo>
                  <a:pt x="9731840" y="387566"/>
                </a:lnTo>
                <a:lnTo>
                  <a:pt x="9779288" y="376193"/>
                </a:lnTo>
                <a:lnTo>
                  <a:pt x="9859721" y="355701"/>
                </a:lnTo>
                <a:lnTo>
                  <a:pt x="9888081" y="337564"/>
                </a:lnTo>
                <a:lnTo>
                  <a:pt x="9926319" y="332838"/>
                </a:lnTo>
                <a:lnTo>
                  <a:pt x="9956633" y="332298"/>
                </a:lnTo>
                <a:lnTo>
                  <a:pt x="9961219" y="326720"/>
                </a:lnTo>
                <a:lnTo>
                  <a:pt x="10009051" y="328377"/>
                </a:lnTo>
                <a:lnTo>
                  <a:pt x="10057042" y="315741"/>
                </a:lnTo>
                <a:lnTo>
                  <a:pt x="10105107" y="296350"/>
                </a:lnTo>
                <a:lnTo>
                  <a:pt x="10153162" y="277740"/>
                </a:lnTo>
                <a:lnTo>
                  <a:pt x="10201122" y="267449"/>
                </a:lnTo>
                <a:lnTo>
                  <a:pt x="10214264" y="241265"/>
                </a:lnTo>
                <a:lnTo>
                  <a:pt x="10223196" y="238318"/>
                </a:lnTo>
                <a:lnTo>
                  <a:pt x="10234903" y="242053"/>
                </a:lnTo>
                <a:lnTo>
                  <a:pt x="10256367" y="235915"/>
                </a:lnTo>
                <a:lnTo>
                  <a:pt x="10276081" y="231027"/>
                </a:lnTo>
                <a:lnTo>
                  <a:pt x="10298772" y="227390"/>
                </a:lnTo>
                <a:lnTo>
                  <a:pt x="10319825" y="224624"/>
                </a:lnTo>
                <a:lnTo>
                  <a:pt x="10334625" y="222351"/>
                </a:lnTo>
                <a:lnTo>
                  <a:pt x="10337469" y="218655"/>
                </a:lnTo>
                <a:lnTo>
                  <a:pt x="10351820" y="211874"/>
                </a:lnTo>
                <a:lnTo>
                  <a:pt x="10352176" y="199974"/>
                </a:lnTo>
                <a:lnTo>
                  <a:pt x="10383650" y="176352"/>
                </a:lnTo>
                <a:lnTo>
                  <a:pt x="10429857" y="170441"/>
                </a:lnTo>
                <a:lnTo>
                  <a:pt x="10461737" y="153381"/>
                </a:lnTo>
                <a:lnTo>
                  <a:pt x="10495606" y="137363"/>
                </a:lnTo>
                <a:lnTo>
                  <a:pt x="10532872" y="138023"/>
                </a:lnTo>
                <a:lnTo>
                  <a:pt x="10551914" y="137462"/>
                </a:lnTo>
                <a:lnTo>
                  <a:pt x="10576253" y="131883"/>
                </a:lnTo>
                <a:lnTo>
                  <a:pt x="10598428" y="122560"/>
                </a:lnTo>
                <a:lnTo>
                  <a:pt x="10610977" y="110769"/>
                </a:lnTo>
                <a:lnTo>
                  <a:pt x="10619159" y="107484"/>
                </a:lnTo>
                <a:lnTo>
                  <a:pt x="10627209" y="104641"/>
                </a:lnTo>
                <a:lnTo>
                  <a:pt x="10633670" y="99760"/>
                </a:lnTo>
                <a:lnTo>
                  <a:pt x="10637088" y="90360"/>
                </a:lnTo>
                <a:lnTo>
                  <a:pt x="10646487" y="81178"/>
                </a:lnTo>
                <a:lnTo>
                  <a:pt x="10661981" y="79494"/>
                </a:lnTo>
                <a:lnTo>
                  <a:pt x="10674744" y="77807"/>
                </a:lnTo>
                <a:lnTo>
                  <a:pt x="10675950" y="68618"/>
                </a:lnTo>
                <a:lnTo>
                  <a:pt x="10691872" y="70517"/>
                </a:lnTo>
                <a:lnTo>
                  <a:pt x="10705039" y="63760"/>
                </a:lnTo>
                <a:lnTo>
                  <a:pt x="10716444" y="51755"/>
                </a:lnTo>
                <a:lnTo>
                  <a:pt x="10727080" y="37909"/>
                </a:lnTo>
                <a:lnTo>
                  <a:pt x="10733252" y="31445"/>
                </a:lnTo>
                <a:lnTo>
                  <a:pt x="10768634" y="0"/>
                </a:lnTo>
                <a:close/>
              </a:path>
            </a:pathLst>
          </a:custGeom>
          <a:solidFill>
            <a:srgbClr val="82766A">
              <a:alpha val="14900"/>
            </a:srgbClr>
          </a:solidFill>
        </p:spPr>
        <p:txBody>
          <a:bodyPr wrap="square" lIns="0" tIns="0" rIns="0" bIns="0" rtlCol="0"/>
          <a:lstStyle/>
          <a:p>
            <a:endParaRPr/>
          </a:p>
        </p:txBody>
      </p:sp>
      <p:sp>
        <p:nvSpPr>
          <p:cNvPr id="3" name="object 3"/>
          <p:cNvSpPr txBox="1">
            <a:spLocks noGrp="1"/>
          </p:cNvSpPr>
          <p:nvPr>
            <p:ph type="title"/>
          </p:nvPr>
        </p:nvSpPr>
        <p:spPr>
          <a:xfrm>
            <a:off x="228601" y="574262"/>
            <a:ext cx="6984820" cy="1034001"/>
          </a:xfrm>
          <a:prstGeom prst="rect">
            <a:avLst/>
          </a:prstGeom>
        </p:spPr>
        <p:txBody>
          <a:bodyPr vert="horz" wrap="square" lIns="0" tIns="414401" rIns="0" bIns="0" rtlCol="0">
            <a:spAutoFit/>
          </a:bodyPr>
          <a:lstStyle/>
          <a:p>
            <a:pPr marL="12700" algn="ctr">
              <a:lnSpc>
                <a:spcPct val="100000"/>
              </a:lnSpc>
              <a:spcBef>
                <a:spcPts val="95"/>
              </a:spcBef>
            </a:pPr>
            <a:r>
              <a:rPr lang="en-US" spc="55" dirty="0">
                <a:latin typeface="Microsoft Sans Serif" panose="020B0604020202020204" pitchFamily="34" charset="0"/>
                <a:ea typeface="Microsoft Sans Serif" panose="020B0604020202020204" pitchFamily="34" charset="0"/>
                <a:cs typeface="Microsoft Sans Serif" panose="020B0604020202020204" pitchFamily="34" charset="0"/>
              </a:rPr>
              <a:t>Budget Adoption –</a:t>
            </a:r>
            <a:r>
              <a:rPr spc="55" dirty="0">
                <a:latin typeface="Microsoft Sans Serif" panose="020B0604020202020204" pitchFamily="34" charset="0"/>
                <a:ea typeface="Microsoft Sans Serif" panose="020B0604020202020204" pitchFamily="34" charset="0"/>
                <a:cs typeface="Microsoft Sans Serif" panose="020B0604020202020204" pitchFamily="34" charset="0"/>
              </a:rPr>
              <a:t>T</a:t>
            </a:r>
            <a:r>
              <a:rPr lang="en-US" spc="55" dirty="0">
                <a:latin typeface="Microsoft Sans Serif" panose="020B0604020202020204" pitchFamily="34" charset="0"/>
                <a:ea typeface="Microsoft Sans Serif" panose="020B0604020202020204" pitchFamily="34" charset="0"/>
                <a:cs typeface="Microsoft Sans Serif" panose="020B0604020202020204" pitchFamily="34" charset="0"/>
              </a:rPr>
              <a:t>imeline </a:t>
            </a:r>
            <a:br>
              <a:rPr lang="en-US" spc="55"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200" spc="55" dirty="0">
                <a:latin typeface="Microsoft Sans Serif" panose="020B0604020202020204" pitchFamily="34" charset="0"/>
                <a:ea typeface="Microsoft Sans Serif" panose="020B0604020202020204" pitchFamily="34" charset="0"/>
                <a:cs typeface="Microsoft Sans Serif" panose="020B0604020202020204" pitchFamily="34" charset="0"/>
              </a:rPr>
              <a:t>(subject to change)</a:t>
            </a:r>
            <a:endParaRPr sz="1200" spc="5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object 4"/>
          <p:cNvSpPr/>
          <p:nvPr/>
        </p:nvSpPr>
        <p:spPr>
          <a:xfrm>
            <a:off x="6455385" y="5800299"/>
            <a:ext cx="5737225" cy="1057910"/>
          </a:xfrm>
          <a:custGeom>
            <a:avLst/>
            <a:gdLst/>
            <a:ahLst/>
            <a:cxnLst/>
            <a:rect l="l" t="t" r="r" b="b"/>
            <a:pathLst>
              <a:path w="5737225" h="1057909">
                <a:moveTo>
                  <a:pt x="5736615" y="0"/>
                </a:moveTo>
                <a:lnTo>
                  <a:pt x="5680036" y="28879"/>
                </a:lnTo>
                <a:lnTo>
                  <a:pt x="5626260" y="44647"/>
                </a:lnTo>
                <a:lnTo>
                  <a:pt x="5608916" y="46342"/>
                </a:lnTo>
                <a:lnTo>
                  <a:pt x="5598409" y="43072"/>
                </a:lnTo>
                <a:lnTo>
                  <a:pt x="5590093" y="42926"/>
                </a:lnTo>
                <a:lnTo>
                  <a:pt x="5583576" y="46685"/>
                </a:lnTo>
                <a:lnTo>
                  <a:pt x="5578462" y="55130"/>
                </a:lnTo>
                <a:lnTo>
                  <a:pt x="5550203" y="62184"/>
                </a:lnTo>
                <a:lnTo>
                  <a:pt x="5523114" y="73728"/>
                </a:lnTo>
                <a:lnTo>
                  <a:pt x="5498489" y="81421"/>
                </a:lnTo>
                <a:lnTo>
                  <a:pt x="5477624" y="76923"/>
                </a:lnTo>
                <a:lnTo>
                  <a:pt x="5469967" y="89251"/>
                </a:lnTo>
                <a:lnTo>
                  <a:pt x="5428130" y="87037"/>
                </a:lnTo>
                <a:lnTo>
                  <a:pt x="5413794" y="98729"/>
                </a:lnTo>
                <a:lnTo>
                  <a:pt x="5403534" y="124866"/>
                </a:lnTo>
                <a:lnTo>
                  <a:pt x="5368918" y="136777"/>
                </a:lnTo>
                <a:lnTo>
                  <a:pt x="5325140" y="143580"/>
                </a:lnTo>
                <a:lnTo>
                  <a:pt x="5287391" y="154393"/>
                </a:lnTo>
                <a:lnTo>
                  <a:pt x="5283762" y="171496"/>
                </a:lnTo>
                <a:lnTo>
                  <a:pt x="5271082" y="184573"/>
                </a:lnTo>
                <a:lnTo>
                  <a:pt x="5263600" y="196372"/>
                </a:lnTo>
                <a:lnTo>
                  <a:pt x="5275567" y="209638"/>
                </a:lnTo>
                <a:lnTo>
                  <a:pt x="5259769" y="214487"/>
                </a:lnTo>
                <a:lnTo>
                  <a:pt x="5248981" y="209375"/>
                </a:lnTo>
                <a:lnTo>
                  <a:pt x="5240386" y="199962"/>
                </a:lnTo>
                <a:lnTo>
                  <a:pt x="5231168" y="191909"/>
                </a:lnTo>
                <a:lnTo>
                  <a:pt x="5212714" y="191740"/>
                </a:lnTo>
                <a:lnTo>
                  <a:pt x="5203448" y="183680"/>
                </a:lnTo>
                <a:lnTo>
                  <a:pt x="5199190" y="171257"/>
                </a:lnTo>
                <a:lnTo>
                  <a:pt x="5195760" y="158000"/>
                </a:lnTo>
                <a:lnTo>
                  <a:pt x="5168564" y="178238"/>
                </a:lnTo>
                <a:lnTo>
                  <a:pt x="5131112" y="179020"/>
                </a:lnTo>
                <a:lnTo>
                  <a:pt x="5087863" y="171204"/>
                </a:lnTo>
                <a:lnTo>
                  <a:pt x="5043271" y="165646"/>
                </a:lnTo>
                <a:lnTo>
                  <a:pt x="5016768" y="180258"/>
                </a:lnTo>
                <a:lnTo>
                  <a:pt x="4989096" y="206462"/>
                </a:lnTo>
                <a:lnTo>
                  <a:pt x="4960886" y="224948"/>
                </a:lnTo>
                <a:lnTo>
                  <a:pt x="4932768" y="216408"/>
                </a:lnTo>
                <a:lnTo>
                  <a:pt x="4915697" y="218636"/>
                </a:lnTo>
                <a:lnTo>
                  <a:pt x="4896048" y="214179"/>
                </a:lnTo>
                <a:lnTo>
                  <a:pt x="4877420" y="214493"/>
                </a:lnTo>
                <a:lnTo>
                  <a:pt x="4863414" y="231038"/>
                </a:lnTo>
                <a:lnTo>
                  <a:pt x="4828983" y="229129"/>
                </a:lnTo>
                <a:lnTo>
                  <a:pt x="4802530" y="231705"/>
                </a:lnTo>
                <a:lnTo>
                  <a:pt x="4777239" y="232756"/>
                </a:lnTo>
                <a:lnTo>
                  <a:pt x="4746294" y="226275"/>
                </a:lnTo>
                <a:lnTo>
                  <a:pt x="4719555" y="234234"/>
                </a:lnTo>
                <a:lnTo>
                  <a:pt x="4710525" y="249586"/>
                </a:lnTo>
                <a:lnTo>
                  <a:pt x="4697113" y="262862"/>
                </a:lnTo>
                <a:lnTo>
                  <a:pt x="4657229" y="264591"/>
                </a:lnTo>
                <a:lnTo>
                  <a:pt x="4630393" y="276776"/>
                </a:lnTo>
                <a:lnTo>
                  <a:pt x="4602035" y="286367"/>
                </a:lnTo>
                <a:lnTo>
                  <a:pt x="4572515" y="293265"/>
                </a:lnTo>
                <a:lnTo>
                  <a:pt x="4542193" y="297370"/>
                </a:lnTo>
                <a:lnTo>
                  <a:pt x="4537407" y="293590"/>
                </a:lnTo>
                <a:lnTo>
                  <a:pt x="4529512" y="296057"/>
                </a:lnTo>
                <a:lnTo>
                  <a:pt x="4513440" y="305193"/>
                </a:lnTo>
                <a:lnTo>
                  <a:pt x="4511239" y="300679"/>
                </a:lnTo>
                <a:lnTo>
                  <a:pt x="4505190" y="298099"/>
                </a:lnTo>
                <a:lnTo>
                  <a:pt x="4497775" y="297955"/>
                </a:lnTo>
                <a:lnTo>
                  <a:pt x="4491482" y="300748"/>
                </a:lnTo>
                <a:lnTo>
                  <a:pt x="4443629" y="307058"/>
                </a:lnTo>
                <a:lnTo>
                  <a:pt x="4419679" y="303425"/>
                </a:lnTo>
                <a:lnTo>
                  <a:pt x="4409668" y="295403"/>
                </a:lnTo>
                <a:lnTo>
                  <a:pt x="4403632" y="288547"/>
                </a:lnTo>
                <a:lnTo>
                  <a:pt x="4391608" y="288410"/>
                </a:lnTo>
                <a:lnTo>
                  <a:pt x="4363631" y="300545"/>
                </a:lnTo>
                <a:lnTo>
                  <a:pt x="4335028" y="293427"/>
                </a:lnTo>
                <a:lnTo>
                  <a:pt x="4317214" y="272348"/>
                </a:lnTo>
                <a:lnTo>
                  <a:pt x="4298535" y="257207"/>
                </a:lnTo>
                <a:lnTo>
                  <a:pt x="4267339" y="267906"/>
                </a:lnTo>
                <a:lnTo>
                  <a:pt x="4225414" y="264645"/>
                </a:lnTo>
                <a:lnTo>
                  <a:pt x="4188444" y="257689"/>
                </a:lnTo>
                <a:lnTo>
                  <a:pt x="4151907" y="254790"/>
                </a:lnTo>
                <a:lnTo>
                  <a:pt x="4111282" y="263702"/>
                </a:lnTo>
                <a:lnTo>
                  <a:pt x="4069855" y="262927"/>
                </a:lnTo>
                <a:lnTo>
                  <a:pt x="4030851" y="260721"/>
                </a:lnTo>
                <a:lnTo>
                  <a:pt x="3993283" y="260291"/>
                </a:lnTo>
                <a:lnTo>
                  <a:pt x="3956164" y="264845"/>
                </a:lnTo>
                <a:lnTo>
                  <a:pt x="3942289" y="259206"/>
                </a:lnTo>
                <a:lnTo>
                  <a:pt x="3928386" y="257008"/>
                </a:lnTo>
                <a:lnTo>
                  <a:pt x="3914259" y="259475"/>
                </a:lnTo>
                <a:lnTo>
                  <a:pt x="3899712" y="267830"/>
                </a:lnTo>
                <a:lnTo>
                  <a:pt x="3866889" y="263094"/>
                </a:lnTo>
                <a:lnTo>
                  <a:pt x="3843634" y="256976"/>
                </a:lnTo>
                <a:lnTo>
                  <a:pt x="3823587" y="254780"/>
                </a:lnTo>
                <a:lnTo>
                  <a:pt x="3800386" y="261810"/>
                </a:lnTo>
                <a:lnTo>
                  <a:pt x="3780609" y="242102"/>
                </a:lnTo>
                <a:lnTo>
                  <a:pt x="3768290" y="242509"/>
                </a:lnTo>
                <a:lnTo>
                  <a:pt x="3755709" y="252027"/>
                </a:lnTo>
                <a:lnTo>
                  <a:pt x="3735146" y="259651"/>
                </a:lnTo>
                <a:lnTo>
                  <a:pt x="3724909" y="266393"/>
                </a:lnTo>
                <a:lnTo>
                  <a:pt x="3728993" y="275001"/>
                </a:lnTo>
                <a:lnTo>
                  <a:pt x="3733467" y="282506"/>
                </a:lnTo>
                <a:lnTo>
                  <a:pt x="3724402" y="285940"/>
                </a:lnTo>
                <a:lnTo>
                  <a:pt x="3707738" y="283591"/>
                </a:lnTo>
                <a:lnTo>
                  <a:pt x="3694585" y="289645"/>
                </a:lnTo>
                <a:lnTo>
                  <a:pt x="3681332" y="295238"/>
                </a:lnTo>
                <a:lnTo>
                  <a:pt x="3664369" y="291503"/>
                </a:lnTo>
                <a:lnTo>
                  <a:pt x="3660760" y="280924"/>
                </a:lnTo>
                <a:lnTo>
                  <a:pt x="3639689" y="279957"/>
                </a:lnTo>
                <a:lnTo>
                  <a:pt x="3616709" y="279464"/>
                </a:lnTo>
                <a:lnTo>
                  <a:pt x="3607371" y="270306"/>
                </a:lnTo>
                <a:lnTo>
                  <a:pt x="3586939" y="281365"/>
                </a:lnTo>
                <a:lnTo>
                  <a:pt x="3571982" y="277394"/>
                </a:lnTo>
                <a:lnTo>
                  <a:pt x="3556482" y="269254"/>
                </a:lnTo>
                <a:lnTo>
                  <a:pt x="3534422" y="267804"/>
                </a:lnTo>
                <a:lnTo>
                  <a:pt x="3521327" y="274009"/>
                </a:lnTo>
                <a:lnTo>
                  <a:pt x="3510157" y="276124"/>
                </a:lnTo>
                <a:lnTo>
                  <a:pt x="3500223" y="273632"/>
                </a:lnTo>
                <a:lnTo>
                  <a:pt x="3490836" y="266014"/>
                </a:lnTo>
                <a:lnTo>
                  <a:pt x="3451533" y="286343"/>
                </a:lnTo>
                <a:lnTo>
                  <a:pt x="3431873" y="289746"/>
                </a:lnTo>
                <a:lnTo>
                  <a:pt x="3419867" y="284692"/>
                </a:lnTo>
                <a:lnTo>
                  <a:pt x="3403529" y="279652"/>
                </a:lnTo>
                <a:lnTo>
                  <a:pt x="3289882" y="305269"/>
                </a:lnTo>
                <a:lnTo>
                  <a:pt x="3247925" y="319209"/>
                </a:lnTo>
                <a:lnTo>
                  <a:pt x="3205334" y="338247"/>
                </a:lnTo>
                <a:lnTo>
                  <a:pt x="3162363" y="364782"/>
                </a:lnTo>
                <a:lnTo>
                  <a:pt x="3149330" y="374002"/>
                </a:lnTo>
                <a:lnTo>
                  <a:pt x="3133455" y="378848"/>
                </a:lnTo>
                <a:lnTo>
                  <a:pt x="3094812" y="370459"/>
                </a:lnTo>
                <a:lnTo>
                  <a:pt x="3092335" y="368096"/>
                </a:lnTo>
                <a:lnTo>
                  <a:pt x="3063421" y="386730"/>
                </a:lnTo>
                <a:lnTo>
                  <a:pt x="3041321" y="393499"/>
                </a:lnTo>
                <a:lnTo>
                  <a:pt x="3023386" y="398121"/>
                </a:lnTo>
                <a:lnTo>
                  <a:pt x="3006966" y="410311"/>
                </a:lnTo>
                <a:lnTo>
                  <a:pt x="2964762" y="410934"/>
                </a:lnTo>
                <a:lnTo>
                  <a:pt x="2929788" y="406158"/>
                </a:lnTo>
                <a:lnTo>
                  <a:pt x="2902424" y="404078"/>
                </a:lnTo>
                <a:lnTo>
                  <a:pt x="2883052" y="412788"/>
                </a:lnTo>
                <a:lnTo>
                  <a:pt x="2859682" y="407052"/>
                </a:lnTo>
                <a:lnTo>
                  <a:pt x="2835363" y="398943"/>
                </a:lnTo>
                <a:lnTo>
                  <a:pt x="2811550" y="395852"/>
                </a:lnTo>
                <a:lnTo>
                  <a:pt x="2789694" y="405168"/>
                </a:lnTo>
                <a:lnTo>
                  <a:pt x="2789847" y="400024"/>
                </a:lnTo>
                <a:lnTo>
                  <a:pt x="2787586" y="398322"/>
                </a:lnTo>
                <a:lnTo>
                  <a:pt x="2783878" y="398462"/>
                </a:lnTo>
                <a:lnTo>
                  <a:pt x="2777109" y="400431"/>
                </a:lnTo>
                <a:lnTo>
                  <a:pt x="2774835" y="408533"/>
                </a:lnTo>
                <a:lnTo>
                  <a:pt x="2766122" y="421017"/>
                </a:lnTo>
                <a:lnTo>
                  <a:pt x="2755138" y="421028"/>
                </a:lnTo>
                <a:lnTo>
                  <a:pt x="2740438" y="417190"/>
                </a:lnTo>
                <a:lnTo>
                  <a:pt x="2720581" y="418122"/>
                </a:lnTo>
                <a:lnTo>
                  <a:pt x="2705696" y="420509"/>
                </a:lnTo>
                <a:lnTo>
                  <a:pt x="2706624" y="413118"/>
                </a:lnTo>
                <a:lnTo>
                  <a:pt x="2708097" y="406311"/>
                </a:lnTo>
                <a:lnTo>
                  <a:pt x="2708719" y="399262"/>
                </a:lnTo>
                <a:lnTo>
                  <a:pt x="2699219" y="400316"/>
                </a:lnTo>
                <a:lnTo>
                  <a:pt x="2695155" y="400189"/>
                </a:lnTo>
                <a:lnTo>
                  <a:pt x="2684805" y="406158"/>
                </a:lnTo>
                <a:lnTo>
                  <a:pt x="2677463" y="406302"/>
                </a:lnTo>
                <a:lnTo>
                  <a:pt x="2662693" y="404579"/>
                </a:lnTo>
                <a:lnTo>
                  <a:pt x="2655430" y="405066"/>
                </a:lnTo>
                <a:lnTo>
                  <a:pt x="2650642" y="406082"/>
                </a:lnTo>
                <a:lnTo>
                  <a:pt x="2645994" y="408749"/>
                </a:lnTo>
                <a:lnTo>
                  <a:pt x="2641574" y="414642"/>
                </a:lnTo>
                <a:lnTo>
                  <a:pt x="2642998" y="425635"/>
                </a:lnTo>
                <a:lnTo>
                  <a:pt x="2624143" y="434162"/>
                </a:lnTo>
                <a:lnTo>
                  <a:pt x="2603326" y="442945"/>
                </a:lnTo>
                <a:lnTo>
                  <a:pt x="2598864" y="454710"/>
                </a:lnTo>
                <a:lnTo>
                  <a:pt x="2575223" y="452000"/>
                </a:lnTo>
                <a:lnTo>
                  <a:pt x="2563306" y="461062"/>
                </a:lnTo>
                <a:lnTo>
                  <a:pt x="2552753" y="474136"/>
                </a:lnTo>
                <a:lnTo>
                  <a:pt x="2533205" y="483463"/>
                </a:lnTo>
                <a:lnTo>
                  <a:pt x="2518446" y="482532"/>
                </a:lnTo>
                <a:lnTo>
                  <a:pt x="2507276" y="484643"/>
                </a:lnTo>
                <a:lnTo>
                  <a:pt x="2499295" y="490523"/>
                </a:lnTo>
                <a:lnTo>
                  <a:pt x="2494102" y="500900"/>
                </a:lnTo>
                <a:lnTo>
                  <a:pt x="2449042" y="496550"/>
                </a:lnTo>
                <a:lnTo>
                  <a:pt x="2429525" y="500568"/>
                </a:lnTo>
                <a:lnTo>
                  <a:pt x="2420792" y="509550"/>
                </a:lnTo>
                <a:lnTo>
                  <a:pt x="2408088" y="520088"/>
                </a:lnTo>
                <a:lnTo>
                  <a:pt x="2376652" y="528777"/>
                </a:lnTo>
                <a:lnTo>
                  <a:pt x="2292610" y="537849"/>
                </a:lnTo>
                <a:lnTo>
                  <a:pt x="2247975" y="540306"/>
                </a:lnTo>
                <a:lnTo>
                  <a:pt x="2200479" y="538328"/>
                </a:lnTo>
                <a:lnTo>
                  <a:pt x="2149284" y="529628"/>
                </a:lnTo>
                <a:lnTo>
                  <a:pt x="2133241" y="525916"/>
                </a:lnTo>
                <a:lnTo>
                  <a:pt x="2116545" y="527235"/>
                </a:lnTo>
                <a:lnTo>
                  <a:pt x="2084920" y="548932"/>
                </a:lnTo>
                <a:lnTo>
                  <a:pt x="2083714" y="551980"/>
                </a:lnTo>
                <a:lnTo>
                  <a:pt x="2048915" y="545414"/>
                </a:lnTo>
                <a:lnTo>
                  <a:pt x="2025657" y="547235"/>
                </a:lnTo>
                <a:lnTo>
                  <a:pt x="2007174" y="549510"/>
                </a:lnTo>
                <a:lnTo>
                  <a:pt x="1986699" y="544309"/>
                </a:lnTo>
                <a:lnTo>
                  <a:pt x="1947790" y="559043"/>
                </a:lnTo>
                <a:lnTo>
                  <a:pt x="1917907" y="576097"/>
                </a:lnTo>
                <a:lnTo>
                  <a:pt x="1893785" y="587921"/>
                </a:lnTo>
                <a:lnTo>
                  <a:pt x="1872157" y="586968"/>
                </a:lnTo>
                <a:lnTo>
                  <a:pt x="1853328" y="600703"/>
                </a:lnTo>
                <a:lnTo>
                  <a:pt x="1834692" y="616950"/>
                </a:lnTo>
                <a:lnTo>
                  <a:pt x="1814275" y="628420"/>
                </a:lnTo>
                <a:lnTo>
                  <a:pt x="1790103" y="627824"/>
                </a:lnTo>
                <a:lnTo>
                  <a:pt x="1787777" y="636069"/>
                </a:lnTo>
                <a:lnTo>
                  <a:pt x="1772586" y="637454"/>
                </a:lnTo>
                <a:lnTo>
                  <a:pt x="1754180" y="638815"/>
                </a:lnTo>
                <a:lnTo>
                  <a:pt x="1742211" y="646988"/>
                </a:lnTo>
                <a:lnTo>
                  <a:pt x="1737263" y="655404"/>
                </a:lnTo>
                <a:lnTo>
                  <a:pt x="1729173" y="659726"/>
                </a:lnTo>
                <a:lnTo>
                  <a:pt x="1719413" y="662201"/>
                </a:lnTo>
                <a:lnTo>
                  <a:pt x="1709458" y="665073"/>
                </a:lnTo>
                <a:lnTo>
                  <a:pt x="1693524" y="675556"/>
                </a:lnTo>
                <a:lnTo>
                  <a:pt x="1666501" y="683718"/>
                </a:lnTo>
                <a:lnTo>
                  <a:pt x="1637300" y="688492"/>
                </a:lnTo>
                <a:lnTo>
                  <a:pt x="1614830" y="688809"/>
                </a:lnTo>
                <a:lnTo>
                  <a:pt x="1571027" y="687839"/>
                </a:lnTo>
                <a:lnTo>
                  <a:pt x="1529575" y="701906"/>
                </a:lnTo>
                <a:lnTo>
                  <a:pt x="1490361" y="716931"/>
                </a:lnTo>
                <a:lnTo>
                  <a:pt x="1453273" y="718832"/>
                </a:lnTo>
                <a:lnTo>
                  <a:pt x="1443978" y="719948"/>
                </a:lnTo>
                <a:lnTo>
                  <a:pt x="1396009" y="742721"/>
                </a:lnTo>
                <a:lnTo>
                  <a:pt x="1394409" y="753427"/>
                </a:lnTo>
                <a:lnTo>
                  <a:pt x="1376845" y="759383"/>
                </a:lnTo>
                <a:lnTo>
                  <a:pt x="1362351" y="771810"/>
                </a:lnTo>
                <a:lnTo>
                  <a:pt x="1356727" y="776003"/>
                </a:lnTo>
                <a:lnTo>
                  <a:pt x="1350860" y="779843"/>
                </a:lnTo>
                <a:lnTo>
                  <a:pt x="1332055" y="767282"/>
                </a:lnTo>
                <a:lnTo>
                  <a:pt x="1308447" y="776662"/>
                </a:lnTo>
                <a:lnTo>
                  <a:pt x="1288247" y="786194"/>
                </a:lnTo>
                <a:lnTo>
                  <a:pt x="1279664" y="774090"/>
                </a:lnTo>
                <a:lnTo>
                  <a:pt x="1253793" y="779389"/>
                </a:lnTo>
                <a:lnTo>
                  <a:pt x="1240382" y="775908"/>
                </a:lnTo>
                <a:lnTo>
                  <a:pt x="1229578" y="778467"/>
                </a:lnTo>
                <a:lnTo>
                  <a:pt x="1211529" y="801890"/>
                </a:lnTo>
                <a:lnTo>
                  <a:pt x="1163724" y="808501"/>
                </a:lnTo>
                <a:lnTo>
                  <a:pt x="1115172" y="821093"/>
                </a:lnTo>
                <a:lnTo>
                  <a:pt x="1066363" y="835742"/>
                </a:lnTo>
                <a:lnTo>
                  <a:pt x="1017783" y="848525"/>
                </a:lnTo>
                <a:lnTo>
                  <a:pt x="969921" y="855516"/>
                </a:lnTo>
                <a:lnTo>
                  <a:pt x="923264" y="852792"/>
                </a:lnTo>
                <a:lnTo>
                  <a:pt x="931946" y="864947"/>
                </a:lnTo>
                <a:lnTo>
                  <a:pt x="928665" y="878538"/>
                </a:lnTo>
                <a:lnTo>
                  <a:pt x="916320" y="889857"/>
                </a:lnTo>
                <a:lnTo>
                  <a:pt x="897813" y="895197"/>
                </a:lnTo>
                <a:lnTo>
                  <a:pt x="915481" y="911434"/>
                </a:lnTo>
                <a:lnTo>
                  <a:pt x="906868" y="916273"/>
                </a:lnTo>
                <a:lnTo>
                  <a:pt x="881027" y="914255"/>
                </a:lnTo>
                <a:lnTo>
                  <a:pt x="847013" y="909915"/>
                </a:lnTo>
                <a:lnTo>
                  <a:pt x="813882" y="907794"/>
                </a:lnTo>
                <a:lnTo>
                  <a:pt x="790688" y="912428"/>
                </a:lnTo>
                <a:lnTo>
                  <a:pt x="786485" y="928357"/>
                </a:lnTo>
                <a:lnTo>
                  <a:pt x="753239" y="905721"/>
                </a:lnTo>
                <a:lnTo>
                  <a:pt x="704380" y="889827"/>
                </a:lnTo>
                <a:lnTo>
                  <a:pt x="651987" y="883922"/>
                </a:lnTo>
                <a:lnTo>
                  <a:pt x="608141" y="891250"/>
                </a:lnTo>
                <a:lnTo>
                  <a:pt x="584923" y="915060"/>
                </a:lnTo>
                <a:lnTo>
                  <a:pt x="530020" y="927331"/>
                </a:lnTo>
                <a:lnTo>
                  <a:pt x="476076" y="935174"/>
                </a:lnTo>
                <a:lnTo>
                  <a:pt x="424998" y="947478"/>
                </a:lnTo>
                <a:lnTo>
                  <a:pt x="378688" y="973137"/>
                </a:lnTo>
                <a:lnTo>
                  <a:pt x="371881" y="968565"/>
                </a:lnTo>
                <a:lnTo>
                  <a:pt x="364464" y="965542"/>
                </a:lnTo>
                <a:lnTo>
                  <a:pt x="356654" y="963663"/>
                </a:lnTo>
                <a:lnTo>
                  <a:pt x="333590" y="961047"/>
                </a:lnTo>
                <a:lnTo>
                  <a:pt x="331292" y="963142"/>
                </a:lnTo>
                <a:lnTo>
                  <a:pt x="323475" y="966396"/>
                </a:lnTo>
                <a:lnTo>
                  <a:pt x="316782" y="967994"/>
                </a:lnTo>
                <a:lnTo>
                  <a:pt x="311032" y="968200"/>
                </a:lnTo>
                <a:lnTo>
                  <a:pt x="306044" y="967282"/>
                </a:lnTo>
                <a:lnTo>
                  <a:pt x="299453" y="963358"/>
                </a:lnTo>
                <a:lnTo>
                  <a:pt x="281800" y="964691"/>
                </a:lnTo>
                <a:lnTo>
                  <a:pt x="246138" y="963218"/>
                </a:lnTo>
                <a:lnTo>
                  <a:pt x="240296" y="966774"/>
                </a:lnTo>
                <a:lnTo>
                  <a:pt x="187807" y="970521"/>
                </a:lnTo>
                <a:lnTo>
                  <a:pt x="187477" y="972400"/>
                </a:lnTo>
                <a:lnTo>
                  <a:pt x="185547" y="976668"/>
                </a:lnTo>
                <a:lnTo>
                  <a:pt x="181863" y="979982"/>
                </a:lnTo>
                <a:lnTo>
                  <a:pt x="174409" y="981392"/>
                </a:lnTo>
                <a:lnTo>
                  <a:pt x="180941" y="993478"/>
                </a:lnTo>
                <a:lnTo>
                  <a:pt x="176747" y="996353"/>
                </a:lnTo>
                <a:lnTo>
                  <a:pt x="164916" y="995008"/>
                </a:lnTo>
                <a:lnTo>
                  <a:pt x="148539" y="994435"/>
                </a:lnTo>
                <a:lnTo>
                  <a:pt x="149914" y="1015409"/>
                </a:lnTo>
                <a:lnTo>
                  <a:pt x="131497" y="1025913"/>
                </a:lnTo>
                <a:lnTo>
                  <a:pt x="107910" y="1033820"/>
                </a:lnTo>
                <a:lnTo>
                  <a:pt x="93776" y="1047000"/>
                </a:lnTo>
                <a:lnTo>
                  <a:pt x="52971" y="1049629"/>
                </a:lnTo>
                <a:lnTo>
                  <a:pt x="25958" y="1054658"/>
                </a:lnTo>
                <a:lnTo>
                  <a:pt x="22453" y="1055585"/>
                </a:lnTo>
                <a:lnTo>
                  <a:pt x="16890" y="1056119"/>
                </a:lnTo>
                <a:lnTo>
                  <a:pt x="8559" y="1056259"/>
                </a:lnTo>
                <a:lnTo>
                  <a:pt x="0" y="1057706"/>
                </a:lnTo>
                <a:lnTo>
                  <a:pt x="5736615" y="1057706"/>
                </a:lnTo>
                <a:lnTo>
                  <a:pt x="5736615" y="0"/>
                </a:lnTo>
                <a:close/>
              </a:path>
            </a:pathLst>
          </a:custGeom>
          <a:solidFill>
            <a:srgbClr val="82766A">
              <a:alpha val="14900"/>
            </a:srgbClr>
          </a:solidFill>
        </p:spPr>
        <p:txBody>
          <a:bodyPr wrap="square" lIns="0" tIns="0" rIns="0" bIns="0" rtlCol="0"/>
          <a:lstStyle/>
          <a:p>
            <a:endParaRPr/>
          </a:p>
        </p:txBody>
      </p:sp>
      <p:sp>
        <p:nvSpPr>
          <p:cNvPr id="5" name="object 5"/>
          <p:cNvSpPr txBox="1"/>
          <p:nvPr/>
        </p:nvSpPr>
        <p:spPr>
          <a:xfrm>
            <a:off x="1129619" y="2177378"/>
            <a:ext cx="5441315" cy="4914807"/>
          </a:xfrm>
          <a:prstGeom prst="rect">
            <a:avLst/>
          </a:prstGeom>
        </p:spPr>
        <p:txBody>
          <a:bodyPr vert="horz" wrap="square" lIns="0" tIns="13335" rIns="0" bIns="0" rtlCol="0">
            <a:spAutoFit/>
          </a:bodyPr>
          <a:lstStyle/>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2025/2026 Budget Calendar</a:t>
            </a:r>
          </a:p>
          <a:p>
            <a:pPr marL="12700">
              <a:lnSpc>
                <a:spcPct val="100000"/>
              </a:lnSpc>
              <a:spcBef>
                <a:spcPts val="105"/>
              </a:spcBef>
            </a:pPr>
            <a:endPar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2/18/25	Board Workshop 9:30am</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Present Proposed Budget/Assessment documents and financials</a:t>
            </a:r>
          </a:p>
          <a:p>
            <a:pPr marL="12700">
              <a:lnSpc>
                <a:spcPct val="100000"/>
              </a:lnSpc>
              <a:spcBef>
                <a:spcPts val="105"/>
              </a:spcBef>
            </a:pPr>
            <a:endPar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3/4/25	Board Meeting (Following Workshop)</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Set Public Hearing/Assessment date for 4/15/25 Board Meeting</a:t>
            </a:r>
          </a:p>
          <a:p>
            <a:pPr marL="12700">
              <a:lnSpc>
                <a:spcPct val="100000"/>
              </a:lnSpc>
              <a:spcBef>
                <a:spcPts val="105"/>
              </a:spcBef>
            </a:pPr>
            <a:endPar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3/18/25	Board Workshop 9:30am</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Finalize Proposed Budget/Assessment </a:t>
            </a:r>
          </a:p>
          <a:p>
            <a:pPr marL="12700">
              <a:lnSpc>
                <a:spcPct val="100000"/>
              </a:lnSpc>
              <a:spcBef>
                <a:spcPts val="105"/>
              </a:spcBef>
            </a:pPr>
            <a:endPar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4/15/25	Board Meeting 9:30am</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Public Hearing on Budget/Assessment</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Adopt Budget/Assessment for Fiscal 2025-26</a:t>
            </a:r>
          </a:p>
          <a:p>
            <a:pPr marL="12700">
              <a:lnSpc>
                <a:spcPct val="100000"/>
              </a:lnSpc>
              <a:spcBef>
                <a:spcPts val="105"/>
              </a:spcBef>
            </a:pPr>
            <a:r>
              <a:rPr lang="en-US" sz="1700" spc="95" dirty="0">
                <a:solidFill>
                  <a:srgbClr val="252525"/>
                </a:solidFill>
                <a:latin typeface="Calibri"/>
                <a:cs typeface="Calibri"/>
              </a:rPr>
              <a:t>		</a:t>
            </a:r>
          </a:p>
          <a:p>
            <a:pPr marL="12700">
              <a:lnSpc>
                <a:spcPct val="100000"/>
              </a:lnSpc>
              <a:spcBef>
                <a:spcPts val="105"/>
              </a:spcBef>
            </a:pPr>
            <a:endParaRPr lang="en-US" sz="1700" spc="95" dirty="0">
              <a:solidFill>
                <a:srgbClr val="252525"/>
              </a:solidFill>
              <a:latin typeface="Calibri"/>
              <a:cs typeface="Calibri"/>
            </a:endParaRPr>
          </a:p>
        </p:txBody>
      </p:sp>
      <p:grpSp>
        <p:nvGrpSpPr>
          <p:cNvPr id="6" name="object 6"/>
          <p:cNvGrpSpPr/>
          <p:nvPr/>
        </p:nvGrpSpPr>
        <p:grpSpPr>
          <a:xfrm>
            <a:off x="7374635" y="736092"/>
            <a:ext cx="4066031" cy="5405627"/>
            <a:chOff x="7374635" y="736092"/>
            <a:chExt cx="4066031" cy="5405627"/>
          </a:xfrm>
        </p:grpSpPr>
        <p:pic>
          <p:nvPicPr>
            <p:cNvPr id="7" name="object 7"/>
            <p:cNvPicPr/>
            <p:nvPr/>
          </p:nvPicPr>
          <p:blipFill>
            <a:blip r:embed="rId2" cstate="print"/>
            <a:stretch>
              <a:fillRect/>
            </a:stretch>
          </p:blipFill>
          <p:spPr>
            <a:xfrm>
              <a:off x="7374635" y="736092"/>
              <a:ext cx="4066031" cy="5405627"/>
            </a:xfrm>
            <a:prstGeom prst="rect">
              <a:avLst/>
            </a:prstGeom>
          </p:spPr>
        </p:pic>
        <p:sp>
          <p:nvSpPr>
            <p:cNvPr id="8" name="object 8"/>
            <p:cNvSpPr/>
            <p:nvPr/>
          </p:nvSpPr>
          <p:spPr>
            <a:xfrm>
              <a:off x="7394003" y="753529"/>
              <a:ext cx="4011295" cy="5351145"/>
            </a:xfrm>
            <a:custGeom>
              <a:avLst/>
              <a:gdLst/>
              <a:ahLst/>
              <a:cxnLst/>
              <a:rect l="l" t="t" r="r" b="b"/>
              <a:pathLst>
                <a:path w="4011295" h="5351145">
                  <a:moveTo>
                    <a:pt x="4010939" y="0"/>
                  </a:moveTo>
                  <a:lnTo>
                    <a:pt x="0" y="0"/>
                  </a:lnTo>
                  <a:lnTo>
                    <a:pt x="0" y="5350941"/>
                  </a:lnTo>
                  <a:lnTo>
                    <a:pt x="4010939" y="5350941"/>
                  </a:lnTo>
                  <a:lnTo>
                    <a:pt x="4010939" y="0"/>
                  </a:lnTo>
                  <a:close/>
                </a:path>
              </a:pathLst>
            </a:custGeom>
            <a:solidFill>
              <a:srgbClr val="F1F1F1"/>
            </a:solidFill>
          </p:spPr>
          <p:txBody>
            <a:bodyPr wrap="square" lIns="0" tIns="0" rIns="0" bIns="0" rtlCol="0"/>
            <a:lstStyle/>
            <a:p>
              <a:endParaRPr/>
            </a:p>
          </p:txBody>
        </p:sp>
        <p:pic>
          <p:nvPicPr>
            <p:cNvPr id="9" name="object 9"/>
            <p:cNvPicPr/>
            <p:nvPr/>
          </p:nvPicPr>
          <p:blipFill>
            <a:blip r:embed="rId3" cstate="print"/>
            <a:stretch>
              <a:fillRect/>
            </a:stretch>
          </p:blipFill>
          <p:spPr>
            <a:xfrm>
              <a:off x="7559509" y="914400"/>
              <a:ext cx="3684574" cy="50292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CCB5087-A9A2-517B-9C21-11632E4CD3F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3CB1B49-E001-0159-1D9B-B63147FC2F71}"/>
              </a:ext>
            </a:extLst>
          </p:cNvPr>
          <p:cNvSpPr/>
          <p:nvPr/>
        </p:nvSpPr>
        <p:spPr>
          <a:xfrm>
            <a:off x="1" y="0"/>
            <a:ext cx="10768965" cy="1978660"/>
          </a:xfrm>
          <a:custGeom>
            <a:avLst/>
            <a:gdLst/>
            <a:ahLst/>
            <a:cxnLst/>
            <a:rect l="l" t="t" r="r" b="b"/>
            <a:pathLst>
              <a:path w="10768965" h="1978660">
                <a:moveTo>
                  <a:pt x="10768634" y="0"/>
                </a:moveTo>
                <a:lnTo>
                  <a:pt x="0" y="0"/>
                </a:lnTo>
                <a:lnTo>
                  <a:pt x="0" y="1878787"/>
                </a:lnTo>
                <a:lnTo>
                  <a:pt x="2374" y="1878304"/>
                </a:lnTo>
                <a:lnTo>
                  <a:pt x="11264" y="1878393"/>
                </a:lnTo>
                <a:lnTo>
                  <a:pt x="19100" y="1881149"/>
                </a:lnTo>
                <a:lnTo>
                  <a:pt x="25400" y="1888439"/>
                </a:lnTo>
                <a:lnTo>
                  <a:pt x="36187" y="1872977"/>
                </a:lnTo>
                <a:lnTo>
                  <a:pt x="83500" y="1883958"/>
                </a:lnTo>
                <a:lnTo>
                  <a:pt x="101803" y="1870646"/>
                </a:lnTo>
                <a:lnTo>
                  <a:pt x="143601" y="1851207"/>
                </a:lnTo>
                <a:lnTo>
                  <a:pt x="182195" y="1839829"/>
                </a:lnTo>
                <a:lnTo>
                  <a:pt x="218944" y="1830766"/>
                </a:lnTo>
                <a:lnTo>
                  <a:pt x="255206" y="1818271"/>
                </a:lnTo>
                <a:lnTo>
                  <a:pt x="283227" y="1816687"/>
                </a:lnTo>
                <a:lnTo>
                  <a:pt x="306374" y="1820076"/>
                </a:lnTo>
                <a:lnTo>
                  <a:pt x="330198" y="1825677"/>
                </a:lnTo>
                <a:lnTo>
                  <a:pt x="360248" y="1830730"/>
                </a:lnTo>
                <a:lnTo>
                  <a:pt x="430310" y="1813696"/>
                </a:lnTo>
                <a:lnTo>
                  <a:pt x="475259" y="1807920"/>
                </a:lnTo>
                <a:lnTo>
                  <a:pt x="523900" y="1811083"/>
                </a:lnTo>
                <a:lnTo>
                  <a:pt x="559950" y="1809522"/>
                </a:lnTo>
                <a:lnTo>
                  <a:pt x="602491" y="1804431"/>
                </a:lnTo>
                <a:lnTo>
                  <a:pt x="642208" y="1800032"/>
                </a:lnTo>
                <a:lnTo>
                  <a:pt x="669785" y="1800542"/>
                </a:lnTo>
                <a:lnTo>
                  <a:pt x="690394" y="1795001"/>
                </a:lnTo>
                <a:lnTo>
                  <a:pt x="714602" y="1796267"/>
                </a:lnTo>
                <a:lnTo>
                  <a:pt x="740588" y="1800797"/>
                </a:lnTo>
                <a:lnTo>
                  <a:pt x="766533" y="1805051"/>
                </a:lnTo>
                <a:lnTo>
                  <a:pt x="803067" y="1809447"/>
                </a:lnTo>
                <a:lnTo>
                  <a:pt x="828403" y="1800459"/>
                </a:lnTo>
                <a:lnTo>
                  <a:pt x="852160" y="1793338"/>
                </a:lnTo>
                <a:lnTo>
                  <a:pt x="883958" y="1803336"/>
                </a:lnTo>
                <a:lnTo>
                  <a:pt x="920868" y="1795651"/>
                </a:lnTo>
                <a:lnTo>
                  <a:pt x="949367" y="1789107"/>
                </a:lnTo>
                <a:lnTo>
                  <a:pt x="972149" y="1785528"/>
                </a:lnTo>
                <a:lnTo>
                  <a:pt x="991908" y="1786737"/>
                </a:lnTo>
                <a:lnTo>
                  <a:pt x="1024541" y="1775119"/>
                </a:lnTo>
                <a:lnTo>
                  <a:pt x="1058471" y="1767346"/>
                </a:lnTo>
                <a:lnTo>
                  <a:pt x="1093274" y="1763490"/>
                </a:lnTo>
                <a:lnTo>
                  <a:pt x="1128522" y="1763623"/>
                </a:lnTo>
                <a:lnTo>
                  <a:pt x="1133346" y="1769709"/>
                </a:lnTo>
                <a:lnTo>
                  <a:pt x="1142758" y="1767820"/>
                </a:lnTo>
                <a:lnTo>
                  <a:pt x="1162596" y="1758340"/>
                </a:lnTo>
                <a:lnTo>
                  <a:pt x="1164352" y="1764949"/>
                </a:lnTo>
                <a:lnTo>
                  <a:pt x="1170817" y="1769640"/>
                </a:lnTo>
                <a:lnTo>
                  <a:pt x="1179242" y="1771249"/>
                </a:lnTo>
                <a:lnTo>
                  <a:pt x="1186878" y="1768614"/>
                </a:lnTo>
                <a:lnTo>
                  <a:pt x="1255224" y="1766287"/>
                </a:lnTo>
                <a:lnTo>
                  <a:pt x="1290960" y="1771300"/>
                </a:lnTo>
                <a:lnTo>
                  <a:pt x="1307092" y="1779931"/>
                </a:lnTo>
                <a:lnTo>
                  <a:pt x="1316628" y="1788455"/>
                </a:lnTo>
                <a:lnTo>
                  <a:pt x="1332572" y="1793151"/>
                </a:lnTo>
                <a:lnTo>
                  <a:pt x="1369863" y="1802987"/>
                </a:lnTo>
                <a:lnTo>
                  <a:pt x="1396449" y="1826350"/>
                </a:lnTo>
                <a:lnTo>
                  <a:pt x="1417160" y="1848877"/>
                </a:lnTo>
                <a:lnTo>
                  <a:pt x="1436827" y="1856206"/>
                </a:lnTo>
                <a:lnTo>
                  <a:pt x="1484068" y="1868628"/>
                </a:lnTo>
                <a:lnTo>
                  <a:pt x="1525036" y="1885183"/>
                </a:lnTo>
                <a:lnTo>
                  <a:pt x="1566188" y="1896091"/>
                </a:lnTo>
                <a:lnTo>
                  <a:pt x="1613979" y="1891576"/>
                </a:lnTo>
                <a:lnTo>
                  <a:pt x="1661069" y="1900511"/>
                </a:lnTo>
                <a:lnTo>
                  <a:pt x="1705152" y="1910945"/>
                </a:lnTo>
                <a:lnTo>
                  <a:pt x="1747892" y="1918666"/>
                </a:lnTo>
                <a:lnTo>
                  <a:pt x="1790954" y="1919465"/>
                </a:lnTo>
                <a:lnTo>
                  <a:pt x="1805824" y="1929828"/>
                </a:lnTo>
                <a:lnTo>
                  <a:pt x="1821305" y="1935480"/>
                </a:lnTo>
                <a:lnTo>
                  <a:pt x="1837822" y="1934777"/>
                </a:lnTo>
                <a:lnTo>
                  <a:pt x="1855800" y="1926082"/>
                </a:lnTo>
                <a:lnTo>
                  <a:pt x="1892416" y="1938805"/>
                </a:lnTo>
                <a:lnTo>
                  <a:pt x="1917892" y="1951610"/>
                </a:lnTo>
                <a:lnTo>
                  <a:pt x="1940369" y="1958427"/>
                </a:lnTo>
                <a:lnTo>
                  <a:pt x="1967992" y="1953183"/>
                </a:lnTo>
                <a:lnTo>
                  <a:pt x="1995647" y="1955974"/>
                </a:lnTo>
                <a:lnTo>
                  <a:pt x="2025526" y="1960552"/>
                </a:lnTo>
                <a:lnTo>
                  <a:pt x="2054067" y="1964403"/>
                </a:lnTo>
                <a:lnTo>
                  <a:pt x="2077707" y="1965007"/>
                </a:lnTo>
                <a:lnTo>
                  <a:pt x="2105720" y="1967388"/>
                </a:lnTo>
                <a:lnTo>
                  <a:pt x="2134046" y="1969339"/>
                </a:lnTo>
                <a:lnTo>
                  <a:pt x="2162126" y="1972417"/>
                </a:lnTo>
                <a:lnTo>
                  <a:pt x="2189403" y="1978177"/>
                </a:lnTo>
                <a:lnTo>
                  <a:pt x="2214544" y="1961523"/>
                </a:lnTo>
                <a:lnTo>
                  <a:pt x="2230924" y="1958019"/>
                </a:lnTo>
                <a:lnTo>
                  <a:pt x="2247227" y="1960339"/>
                </a:lnTo>
                <a:lnTo>
                  <a:pt x="2272131" y="1961159"/>
                </a:lnTo>
                <a:lnTo>
                  <a:pt x="2295239" y="1955135"/>
                </a:lnTo>
                <a:lnTo>
                  <a:pt x="2324036" y="1954350"/>
                </a:lnTo>
                <a:lnTo>
                  <a:pt x="2350652" y="1959650"/>
                </a:lnTo>
                <a:lnTo>
                  <a:pt x="2367216" y="1971878"/>
                </a:lnTo>
                <a:lnTo>
                  <a:pt x="2408777" y="1967861"/>
                </a:lnTo>
                <a:lnTo>
                  <a:pt x="2500784" y="1967684"/>
                </a:lnTo>
                <a:lnTo>
                  <a:pt x="2560154" y="1963610"/>
                </a:lnTo>
                <a:lnTo>
                  <a:pt x="2608325" y="1956672"/>
                </a:lnTo>
                <a:lnTo>
                  <a:pt x="2650805" y="1947473"/>
                </a:lnTo>
                <a:lnTo>
                  <a:pt x="2690798" y="1938376"/>
                </a:lnTo>
                <a:lnTo>
                  <a:pt x="2731503" y="1931746"/>
                </a:lnTo>
                <a:lnTo>
                  <a:pt x="2897200" y="1926767"/>
                </a:lnTo>
                <a:lnTo>
                  <a:pt x="2945401" y="1929753"/>
                </a:lnTo>
                <a:lnTo>
                  <a:pt x="2984455" y="1933773"/>
                </a:lnTo>
                <a:lnTo>
                  <a:pt x="3015289" y="1932652"/>
                </a:lnTo>
                <a:lnTo>
                  <a:pt x="3038830" y="1920214"/>
                </a:lnTo>
                <a:lnTo>
                  <a:pt x="3061996" y="1924865"/>
                </a:lnTo>
                <a:lnTo>
                  <a:pt x="3073447" y="1926039"/>
                </a:lnTo>
                <a:lnTo>
                  <a:pt x="3080721" y="1926538"/>
                </a:lnTo>
                <a:lnTo>
                  <a:pt x="3128924" y="1938223"/>
                </a:lnTo>
                <a:lnTo>
                  <a:pt x="3161461" y="1946592"/>
                </a:lnTo>
                <a:lnTo>
                  <a:pt x="3173488" y="1931124"/>
                </a:lnTo>
                <a:lnTo>
                  <a:pt x="3186007" y="1933195"/>
                </a:lnTo>
                <a:lnTo>
                  <a:pt x="3202113" y="1941250"/>
                </a:lnTo>
                <a:lnTo>
                  <a:pt x="3224898" y="1943735"/>
                </a:lnTo>
                <a:lnTo>
                  <a:pt x="3290341" y="1925040"/>
                </a:lnTo>
                <a:lnTo>
                  <a:pt x="3306755" y="1921566"/>
                </a:lnTo>
                <a:lnTo>
                  <a:pt x="3325872" y="1922145"/>
                </a:lnTo>
                <a:lnTo>
                  <a:pt x="3347080" y="1922075"/>
                </a:lnTo>
                <a:lnTo>
                  <a:pt x="3369767" y="1916658"/>
                </a:lnTo>
                <a:lnTo>
                  <a:pt x="3396261" y="1924863"/>
                </a:lnTo>
                <a:lnTo>
                  <a:pt x="3411367" y="1914696"/>
                </a:lnTo>
                <a:lnTo>
                  <a:pt x="3425590" y="1898767"/>
                </a:lnTo>
                <a:lnTo>
                  <a:pt x="3449434" y="1889683"/>
                </a:lnTo>
                <a:lnTo>
                  <a:pt x="3466094" y="1893762"/>
                </a:lnTo>
                <a:lnTo>
                  <a:pt x="3479177" y="1892984"/>
                </a:lnTo>
                <a:lnTo>
                  <a:pt x="3489260" y="1886431"/>
                </a:lnTo>
                <a:lnTo>
                  <a:pt x="3496919" y="1873186"/>
                </a:lnTo>
                <a:lnTo>
                  <a:pt x="3550320" y="1889689"/>
                </a:lnTo>
                <a:lnTo>
                  <a:pt x="3579852" y="1892609"/>
                </a:lnTo>
                <a:lnTo>
                  <a:pt x="3599204" y="1887586"/>
                </a:lnTo>
                <a:lnTo>
                  <a:pt x="3622064" y="1880264"/>
                </a:lnTo>
                <a:lnTo>
                  <a:pt x="3662121" y="1876285"/>
                </a:lnTo>
                <a:lnTo>
                  <a:pt x="3711993" y="1877868"/>
                </a:lnTo>
                <a:lnTo>
                  <a:pt x="3765028" y="1878939"/>
                </a:lnTo>
                <a:lnTo>
                  <a:pt x="3900995" y="1880603"/>
                </a:lnTo>
                <a:lnTo>
                  <a:pt x="3933885" y="1881556"/>
                </a:lnTo>
                <a:lnTo>
                  <a:pt x="3955838" y="1882587"/>
                </a:lnTo>
                <a:lnTo>
                  <a:pt x="3968427" y="1882728"/>
                </a:lnTo>
                <a:lnTo>
                  <a:pt x="3973220" y="1881009"/>
                </a:lnTo>
                <a:lnTo>
                  <a:pt x="4015350" y="1894243"/>
                </a:lnTo>
                <a:lnTo>
                  <a:pt x="4050022" y="1890923"/>
                </a:lnTo>
                <a:lnTo>
                  <a:pt x="4079328" y="1886072"/>
                </a:lnTo>
                <a:lnTo>
                  <a:pt x="4105363" y="1894713"/>
                </a:lnTo>
                <a:lnTo>
                  <a:pt x="4148609" y="1887486"/>
                </a:lnTo>
                <a:lnTo>
                  <a:pt x="4199282" y="1875028"/>
                </a:lnTo>
                <a:lnTo>
                  <a:pt x="4220197" y="1873173"/>
                </a:lnTo>
                <a:lnTo>
                  <a:pt x="4243968" y="1857909"/>
                </a:lnTo>
                <a:lnTo>
                  <a:pt x="4267939" y="1839166"/>
                </a:lnTo>
                <a:lnTo>
                  <a:pt x="4293134" y="1827314"/>
                </a:lnTo>
                <a:lnTo>
                  <a:pt x="4320578" y="1832724"/>
                </a:lnTo>
                <a:lnTo>
                  <a:pt x="4324615" y="1821850"/>
                </a:lnTo>
                <a:lnTo>
                  <a:pt x="4342161" y="1822831"/>
                </a:lnTo>
                <a:lnTo>
                  <a:pt x="4363365" y="1824458"/>
                </a:lnTo>
                <a:lnTo>
                  <a:pt x="4378375" y="1815528"/>
                </a:lnTo>
                <a:lnTo>
                  <a:pt x="4385428" y="1804915"/>
                </a:lnTo>
                <a:lnTo>
                  <a:pt x="4395376" y="1800517"/>
                </a:lnTo>
                <a:lnTo>
                  <a:pt x="4406916" y="1798976"/>
                </a:lnTo>
                <a:lnTo>
                  <a:pt x="4418749" y="1796935"/>
                </a:lnTo>
                <a:lnTo>
                  <a:pt x="4444618" y="1786172"/>
                </a:lnTo>
                <a:lnTo>
                  <a:pt x="4489883" y="1781413"/>
                </a:lnTo>
                <a:lnTo>
                  <a:pt x="4537065" y="1781715"/>
                </a:lnTo>
                <a:lnTo>
                  <a:pt x="4568685" y="1786140"/>
                </a:lnTo>
                <a:lnTo>
                  <a:pt x="4607275" y="1775906"/>
                </a:lnTo>
                <a:lnTo>
                  <a:pt x="4632321" y="1765314"/>
                </a:lnTo>
                <a:lnTo>
                  <a:pt x="4654981" y="1761553"/>
                </a:lnTo>
                <a:lnTo>
                  <a:pt x="4686414" y="1771815"/>
                </a:lnTo>
                <a:lnTo>
                  <a:pt x="4789843" y="1730705"/>
                </a:lnTo>
                <a:lnTo>
                  <a:pt x="4851781" y="1726895"/>
                </a:lnTo>
                <a:lnTo>
                  <a:pt x="4869982" y="1725259"/>
                </a:lnTo>
                <a:lnTo>
                  <a:pt x="4894011" y="1721654"/>
                </a:lnTo>
                <a:lnTo>
                  <a:pt x="4920464" y="1717381"/>
                </a:lnTo>
                <a:lnTo>
                  <a:pt x="4945938" y="1713738"/>
                </a:lnTo>
                <a:lnTo>
                  <a:pt x="4991738" y="1719063"/>
                </a:lnTo>
                <a:lnTo>
                  <a:pt x="5042169" y="1718425"/>
                </a:lnTo>
                <a:lnTo>
                  <a:pt x="5095608" y="1713087"/>
                </a:lnTo>
                <a:lnTo>
                  <a:pt x="5150430" y="1704315"/>
                </a:lnTo>
                <a:lnTo>
                  <a:pt x="5205013" y="1693372"/>
                </a:lnTo>
                <a:lnTo>
                  <a:pt x="5257732" y="1681525"/>
                </a:lnTo>
                <a:lnTo>
                  <a:pt x="5306963" y="1670036"/>
                </a:lnTo>
                <a:lnTo>
                  <a:pt x="5351084" y="1660172"/>
                </a:lnTo>
                <a:lnTo>
                  <a:pt x="5388470" y="1653197"/>
                </a:lnTo>
                <a:lnTo>
                  <a:pt x="5433286" y="1648332"/>
                </a:lnTo>
                <a:lnTo>
                  <a:pt x="5494755" y="1636976"/>
                </a:lnTo>
                <a:lnTo>
                  <a:pt x="5554992" y="1629672"/>
                </a:lnTo>
                <a:lnTo>
                  <a:pt x="5596115" y="1636966"/>
                </a:lnTo>
                <a:lnTo>
                  <a:pt x="5636844" y="1641195"/>
                </a:lnTo>
                <a:lnTo>
                  <a:pt x="5664306" y="1646167"/>
                </a:lnTo>
                <a:lnTo>
                  <a:pt x="5694232" y="1654168"/>
                </a:lnTo>
                <a:lnTo>
                  <a:pt x="5742355" y="1667484"/>
                </a:lnTo>
                <a:lnTo>
                  <a:pt x="5758646" y="1664644"/>
                </a:lnTo>
                <a:lnTo>
                  <a:pt x="5774856" y="1662758"/>
                </a:lnTo>
                <a:lnTo>
                  <a:pt x="5790974" y="1661632"/>
                </a:lnTo>
                <a:lnTo>
                  <a:pt x="5806986" y="1661071"/>
                </a:lnTo>
                <a:lnTo>
                  <a:pt x="5860021" y="1660639"/>
                </a:lnTo>
                <a:lnTo>
                  <a:pt x="5873788" y="1665452"/>
                </a:lnTo>
                <a:lnTo>
                  <a:pt x="5888685" y="1672170"/>
                </a:lnTo>
                <a:lnTo>
                  <a:pt x="5931789" y="1669910"/>
                </a:lnTo>
                <a:lnTo>
                  <a:pt x="5941999" y="1661325"/>
                </a:lnTo>
                <a:lnTo>
                  <a:pt x="5955512" y="1663585"/>
                </a:lnTo>
                <a:lnTo>
                  <a:pt x="5969034" y="1661379"/>
                </a:lnTo>
                <a:lnTo>
                  <a:pt x="6018085" y="1652028"/>
                </a:lnTo>
                <a:lnTo>
                  <a:pt x="6024079" y="1652777"/>
                </a:lnTo>
                <a:lnTo>
                  <a:pt x="6029325" y="1649907"/>
                </a:lnTo>
                <a:lnTo>
                  <a:pt x="6036525" y="1652117"/>
                </a:lnTo>
                <a:lnTo>
                  <a:pt x="6039497" y="1649679"/>
                </a:lnTo>
                <a:lnTo>
                  <a:pt x="6075807" y="1655419"/>
                </a:lnTo>
                <a:lnTo>
                  <a:pt x="6096152" y="1656956"/>
                </a:lnTo>
                <a:lnTo>
                  <a:pt x="6136563" y="1665732"/>
                </a:lnTo>
                <a:lnTo>
                  <a:pt x="6143815" y="1661960"/>
                </a:lnTo>
                <a:lnTo>
                  <a:pt x="6204267" y="1666786"/>
                </a:lnTo>
                <a:lnTo>
                  <a:pt x="6204953" y="1664284"/>
                </a:lnTo>
                <a:lnTo>
                  <a:pt x="6221222" y="1654505"/>
                </a:lnTo>
                <a:lnTo>
                  <a:pt x="6226175" y="1654670"/>
                </a:lnTo>
                <a:lnTo>
                  <a:pt x="6256371" y="1650919"/>
                </a:lnTo>
                <a:lnTo>
                  <a:pt x="6269302" y="1643900"/>
                </a:lnTo>
                <a:lnTo>
                  <a:pt x="6284784" y="1640654"/>
                </a:lnTo>
                <a:lnTo>
                  <a:pt x="6322631" y="1648218"/>
                </a:lnTo>
                <a:lnTo>
                  <a:pt x="6329515" y="1642084"/>
                </a:lnTo>
                <a:lnTo>
                  <a:pt x="6337211" y="1639095"/>
                </a:lnTo>
                <a:lnTo>
                  <a:pt x="6346230" y="1638822"/>
                </a:lnTo>
                <a:lnTo>
                  <a:pt x="6357086" y="1640839"/>
                </a:lnTo>
                <a:lnTo>
                  <a:pt x="6374481" y="1636773"/>
                </a:lnTo>
                <a:lnTo>
                  <a:pt x="6386172" y="1629440"/>
                </a:lnTo>
                <a:lnTo>
                  <a:pt x="6397745" y="1624800"/>
                </a:lnTo>
                <a:lnTo>
                  <a:pt x="6414782" y="1628813"/>
                </a:lnTo>
                <a:lnTo>
                  <a:pt x="6421513" y="1621724"/>
                </a:lnTo>
                <a:lnTo>
                  <a:pt x="6439712" y="1618122"/>
                </a:lnTo>
                <a:lnTo>
                  <a:pt x="6456359" y="1614497"/>
                </a:lnTo>
                <a:lnTo>
                  <a:pt x="6458432" y="1607337"/>
                </a:lnTo>
                <a:lnTo>
                  <a:pt x="6471615" y="1602558"/>
                </a:lnTo>
                <a:lnTo>
                  <a:pt x="6482549" y="1604170"/>
                </a:lnTo>
                <a:lnTo>
                  <a:pt x="6493436" y="1606089"/>
                </a:lnTo>
                <a:lnTo>
                  <a:pt x="6506476" y="1602232"/>
                </a:lnTo>
                <a:lnTo>
                  <a:pt x="6513930" y="1603083"/>
                </a:lnTo>
                <a:lnTo>
                  <a:pt x="6510940" y="1608435"/>
                </a:lnTo>
                <a:lnTo>
                  <a:pt x="6508341" y="1614426"/>
                </a:lnTo>
                <a:lnTo>
                  <a:pt x="6516966" y="1617192"/>
                </a:lnTo>
                <a:lnTo>
                  <a:pt x="6530422" y="1618043"/>
                </a:lnTo>
                <a:lnTo>
                  <a:pt x="6546879" y="1623679"/>
                </a:lnTo>
                <a:lnTo>
                  <a:pt x="6554355" y="1621701"/>
                </a:lnTo>
                <a:lnTo>
                  <a:pt x="6558064" y="1619364"/>
                </a:lnTo>
                <a:lnTo>
                  <a:pt x="6562509" y="1614728"/>
                </a:lnTo>
                <a:lnTo>
                  <a:pt x="6568579" y="1606486"/>
                </a:lnTo>
                <a:lnTo>
                  <a:pt x="6587513" y="1607578"/>
                </a:lnTo>
                <a:lnTo>
                  <a:pt x="6603253" y="1603324"/>
                </a:lnTo>
                <a:lnTo>
                  <a:pt x="6621246" y="1596145"/>
                </a:lnTo>
                <a:lnTo>
                  <a:pt x="6646938" y="1588465"/>
                </a:lnTo>
                <a:lnTo>
                  <a:pt x="6659109" y="1591629"/>
                </a:lnTo>
                <a:lnTo>
                  <a:pt x="6670506" y="1591156"/>
                </a:lnTo>
                <a:lnTo>
                  <a:pt x="6681375" y="1587784"/>
                </a:lnTo>
                <a:lnTo>
                  <a:pt x="6691960" y="1582254"/>
                </a:lnTo>
                <a:lnTo>
                  <a:pt x="6706921" y="1581544"/>
                </a:lnTo>
                <a:lnTo>
                  <a:pt x="6721751" y="1579797"/>
                </a:lnTo>
                <a:lnTo>
                  <a:pt x="6736576" y="1577250"/>
                </a:lnTo>
                <a:lnTo>
                  <a:pt x="6777545" y="1568665"/>
                </a:lnTo>
                <a:lnTo>
                  <a:pt x="6795795" y="1572006"/>
                </a:lnTo>
                <a:lnTo>
                  <a:pt x="6803313" y="1571320"/>
                </a:lnTo>
                <a:lnTo>
                  <a:pt x="6816356" y="1571498"/>
                </a:lnTo>
                <a:lnTo>
                  <a:pt x="6832714" y="1569351"/>
                </a:lnTo>
                <a:lnTo>
                  <a:pt x="6842315" y="1560550"/>
                </a:lnTo>
                <a:lnTo>
                  <a:pt x="6856171" y="1562023"/>
                </a:lnTo>
                <a:lnTo>
                  <a:pt x="6871944" y="1554645"/>
                </a:lnTo>
                <a:lnTo>
                  <a:pt x="6874509" y="1558467"/>
                </a:lnTo>
                <a:lnTo>
                  <a:pt x="6886994" y="1563573"/>
                </a:lnTo>
                <a:lnTo>
                  <a:pt x="6944334" y="1536242"/>
                </a:lnTo>
                <a:lnTo>
                  <a:pt x="6955140" y="1532250"/>
                </a:lnTo>
                <a:lnTo>
                  <a:pt x="6977888" y="1525790"/>
                </a:lnTo>
                <a:lnTo>
                  <a:pt x="6979704" y="1523504"/>
                </a:lnTo>
                <a:lnTo>
                  <a:pt x="7014781" y="1515872"/>
                </a:lnTo>
                <a:lnTo>
                  <a:pt x="7025030" y="1506931"/>
                </a:lnTo>
                <a:lnTo>
                  <a:pt x="7043805" y="1500989"/>
                </a:lnTo>
                <a:lnTo>
                  <a:pt x="7062827" y="1497277"/>
                </a:lnTo>
                <a:lnTo>
                  <a:pt x="7080060" y="1491734"/>
                </a:lnTo>
                <a:lnTo>
                  <a:pt x="7093470" y="1480299"/>
                </a:lnTo>
                <a:lnTo>
                  <a:pt x="7100125" y="1475740"/>
                </a:lnTo>
                <a:lnTo>
                  <a:pt x="7106500" y="1473454"/>
                </a:lnTo>
                <a:lnTo>
                  <a:pt x="7112685" y="1472577"/>
                </a:lnTo>
                <a:lnTo>
                  <a:pt x="7129805" y="1473339"/>
                </a:lnTo>
                <a:lnTo>
                  <a:pt x="7134301" y="1479969"/>
                </a:lnTo>
                <a:lnTo>
                  <a:pt x="7144969" y="1476908"/>
                </a:lnTo>
                <a:lnTo>
                  <a:pt x="7153579" y="1479080"/>
                </a:lnTo>
                <a:lnTo>
                  <a:pt x="7159180" y="1480235"/>
                </a:lnTo>
                <a:lnTo>
                  <a:pt x="7164793" y="1480299"/>
                </a:lnTo>
                <a:lnTo>
                  <a:pt x="7169651" y="1464131"/>
                </a:lnTo>
                <a:lnTo>
                  <a:pt x="7184467" y="1460944"/>
                </a:lnTo>
                <a:lnTo>
                  <a:pt x="7197667" y="1459243"/>
                </a:lnTo>
                <a:lnTo>
                  <a:pt x="7197674" y="1447533"/>
                </a:lnTo>
                <a:lnTo>
                  <a:pt x="7212189" y="1440653"/>
                </a:lnTo>
                <a:lnTo>
                  <a:pt x="7217554" y="1432853"/>
                </a:lnTo>
                <a:lnTo>
                  <a:pt x="7223736" y="1430218"/>
                </a:lnTo>
                <a:lnTo>
                  <a:pt x="7240701" y="1438833"/>
                </a:lnTo>
                <a:lnTo>
                  <a:pt x="7281473" y="1411536"/>
                </a:lnTo>
                <a:lnTo>
                  <a:pt x="7327363" y="1382074"/>
                </a:lnTo>
                <a:lnTo>
                  <a:pt x="7371543" y="1349969"/>
                </a:lnTo>
                <a:lnTo>
                  <a:pt x="7407186" y="1314742"/>
                </a:lnTo>
                <a:lnTo>
                  <a:pt x="7432849" y="1307432"/>
                </a:lnTo>
                <a:lnTo>
                  <a:pt x="7450688" y="1304183"/>
                </a:lnTo>
                <a:lnTo>
                  <a:pt x="7466506" y="1300670"/>
                </a:lnTo>
                <a:lnTo>
                  <a:pt x="7486103" y="1292567"/>
                </a:lnTo>
                <a:lnTo>
                  <a:pt x="7498912" y="1274961"/>
                </a:lnTo>
                <a:lnTo>
                  <a:pt x="7526347" y="1275092"/>
                </a:lnTo>
                <a:lnTo>
                  <a:pt x="7558862" y="1276290"/>
                </a:lnTo>
                <a:lnTo>
                  <a:pt x="7586916" y="1261884"/>
                </a:lnTo>
                <a:lnTo>
                  <a:pt x="7685938" y="1233728"/>
                </a:lnTo>
                <a:lnTo>
                  <a:pt x="7743520" y="1179068"/>
                </a:lnTo>
                <a:lnTo>
                  <a:pt x="7752626" y="1172819"/>
                </a:lnTo>
                <a:lnTo>
                  <a:pt x="7769606" y="1157363"/>
                </a:lnTo>
                <a:lnTo>
                  <a:pt x="7773479" y="1157414"/>
                </a:lnTo>
                <a:lnTo>
                  <a:pt x="7782255" y="1160970"/>
                </a:lnTo>
                <a:lnTo>
                  <a:pt x="7788842" y="1159297"/>
                </a:lnTo>
                <a:lnTo>
                  <a:pt x="7812024" y="1151521"/>
                </a:lnTo>
                <a:lnTo>
                  <a:pt x="7812684" y="1153121"/>
                </a:lnTo>
                <a:lnTo>
                  <a:pt x="7813687" y="1152944"/>
                </a:lnTo>
                <a:lnTo>
                  <a:pt x="7823961" y="1143177"/>
                </a:lnTo>
                <a:lnTo>
                  <a:pt x="7828660" y="1139990"/>
                </a:lnTo>
                <a:lnTo>
                  <a:pt x="7834833" y="1153871"/>
                </a:lnTo>
                <a:lnTo>
                  <a:pt x="7844002" y="1154435"/>
                </a:lnTo>
                <a:lnTo>
                  <a:pt x="7854718" y="1151242"/>
                </a:lnTo>
                <a:lnTo>
                  <a:pt x="7865104" y="1149049"/>
                </a:lnTo>
                <a:lnTo>
                  <a:pt x="7873288" y="1152613"/>
                </a:lnTo>
                <a:lnTo>
                  <a:pt x="7887031" y="1142639"/>
                </a:lnTo>
                <a:lnTo>
                  <a:pt x="7901508" y="1133246"/>
                </a:lnTo>
                <a:lnTo>
                  <a:pt x="7907439" y="1130096"/>
                </a:lnTo>
                <a:lnTo>
                  <a:pt x="7907655" y="1130350"/>
                </a:lnTo>
                <a:lnTo>
                  <a:pt x="7909166" y="1130325"/>
                </a:lnTo>
                <a:lnTo>
                  <a:pt x="7911198" y="1129550"/>
                </a:lnTo>
                <a:lnTo>
                  <a:pt x="7914119" y="1127658"/>
                </a:lnTo>
                <a:lnTo>
                  <a:pt x="7918246" y="1124369"/>
                </a:lnTo>
                <a:lnTo>
                  <a:pt x="7934401" y="1118235"/>
                </a:lnTo>
                <a:lnTo>
                  <a:pt x="7937233" y="1121206"/>
                </a:lnTo>
                <a:lnTo>
                  <a:pt x="7938147" y="1120228"/>
                </a:lnTo>
                <a:lnTo>
                  <a:pt x="7941535" y="1112690"/>
                </a:lnTo>
                <a:lnTo>
                  <a:pt x="7945053" y="1108092"/>
                </a:lnTo>
                <a:lnTo>
                  <a:pt x="7951367" y="1109340"/>
                </a:lnTo>
                <a:lnTo>
                  <a:pt x="7963141" y="1119339"/>
                </a:lnTo>
                <a:lnTo>
                  <a:pt x="7973533" y="1109713"/>
                </a:lnTo>
                <a:lnTo>
                  <a:pt x="7984278" y="1107659"/>
                </a:lnTo>
                <a:lnTo>
                  <a:pt x="7997508" y="1107981"/>
                </a:lnTo>
                <a:lnTo>
                  <a:pt x="8015351" y="1105484"/>
                </a:lnTo>
                <a:lnTo>
                  <a:pt x="8021022" y="1096460"/>
                </a:lnTo>
                <a:lnTo>
                  <a:pt x="8027738" y="1091971"/>
                </a:lnTo>
                <a:lnTo>
                  <a:pt x="8035337" y="1091053"/>
                </a:lnTo>
                <a:lnTo>
                  <a:pt x="8043659" y="1092746"/>
                </a:lnTo>
                <a:lnTo>
                  <a:pt x="8061712" y="1082414"/>
                </a:lnTo>
                <a:lnTo>
                  <a:pt x="8081062" y="1075774"/>
                </a:lnTo>
                <a:lnTo>
                  <a:pt x="8101529" y="1070212"/>
                </a:lnTo>
                <a:lnTo>
                  <a:pt x="8122932" y="1063117"/>
                </a:lnTo>
                <a:lnTo>
                  <a:pt x="8141854" y="1048837"/>
                </a:lnTo>
                <a:lnTo>
                  <a:pt x="8161205" y="1044255"/>
                </a:lnTo>
                <a:lnTo>
                  <a:pt x="8181645" y="1042662"/>
                </a:lnTo>
                <a:lnTo>
                  <a:pt x="8203831" y="1037348"/>
                </a:lnTo>
                <a:lnTo>
                  <a:pt x="8269668" y="1032027"/>
                </a:lnTo>
                <a:lnTo>
                  <a:pt x="8272119" y="1029411"/>
                </a:lnTo>
                <a:lnTo>
                  <a:pt x="8273973" y="1028077"/>
                </a:lnTo>
                <a:lnTo>
                  <a:pt x="8275472" y="1027607"/>
                </a:lnTo>
                <a:lnTo>
                  <a:pt x="8275764" y="1027772"/>
                </a:lnTo>
                <a:lnTo>
                  <a:pt x="8280933" y="1023086"/>
                </a:lnTo>
                <a:lnTo>
                  <a:pt x="8293115" y="1010072"/>
                </a:lnTo>
                <a:lnTo>
                  <a:pt x="8304441" y="996734"/>
                </a:lnTo>
                <a:lnTo>
                  <a:pt x="8319125" y="993401"/>
                </a:lnTo>
                <a:lnTo>
                  <a:pt x="8337942" y="991447"/>
                </a:lnTo>
                <a:lnTo>
                  <a:pt x="8369719" y="989190"/>
                </a:lnTo>
                <a:lnTo>
                  <a:pt x="8373364" y="986040"/>
                </a:lnTo>
                <a:lnTo>
                  <a:pt x="8376513" y="985862"/>
                </a:lnTo>
                <a:lnTo>
                  <a:pt x="8379459" y="987107"/>
                </a:lnTo>
                <a:lnTo>
                  <a:pt x="8380552" y="987920"/>
                </a:lnTo>
                <a:lnTo>
                  <a:pt x="8407133" y="961339"/>
                </a:lnTo>
                <a:lnTo>
                  <a:pt x="8420328" y="941984"/>
                </a:lnTo>
                <a:lnTo>
                  <a:pt x="8427910" y="933475"/>
                </a:lnTo>
                <a:lnTo>
                  <a:pt x="8428469" y="927988"/>
                </a:lnTo>
                <a:lnTo>
                  <a:pt x="8507234" y="901661"/>
                </a:lnTo>
                <a:lnTo>
                  <a:pt x="8555367" y="883170"/>
                </a:lnTo>
                <a:lnTo>
                  <a:pt x="8567764" y="871614"/>
                </a:lnTo>
                <a:lnTo>
                  <a:pt x="8585226" y="863253"/>
                </a:lnTo>
                <a:lnTo>
                  <a:pt x="8607968" y="856174"/>
                </a:lnTo>
                <a:lnTo>
                  <a:pt x="8636203" y="848461"/>
                </a:lnTo>
                <a:lnTo>
                  <a:pt x="8676876" y="833420"/>
                </a:lnTo>
                <a:lnTo>
                  <a:pt x="8718245" y="824109"/>
                </a:lnTo>
                <a:lnTo>
                  <a:pt x="8760490" y="818322"/>
                </a:lnTo>
                <a:lnTo>
                  <a:pt x="8803792" y="813854"/>
                </a:lnTo>
                <a:lnTo>
                  <a:pt x="8840484" y="793485"/>
                </a:lnTo>
                <a:lnTo>
                  <a:pt x="8875348" y="777505"/>
                </a:lnTo>
                <a:lnTo>
                  <a:pt x="8911128" y="759330"/>
                </a:lnTo>
                <a:lnTo>
                  <a:pt x="8950564" y="732374"/>
                </a:lnTo>
                <a:lnTo>
                  <a:pt x="8996400" y="690054"/>
                </a:lnTo>
                <a:lnTo>
                  <a:pt x="9078556" y="644042"/>
                </a:lnTo>
                <a:lnTo>
                  <a:pt x="9091124" y="633200"/>
                </a:lnTo>
                <a:lnTo>
                  <a:pt x="9111321" y="616978"/>
                </a:lnTo>
                <a:lnTo>
                  <a:pt x="9132772" y="603005"/>
                </a:lnTo>
                <a:lnTo>
                  <a:pt x="9149105" y="598906"/>
                </a:lnTo>
                <a:lnTo>
                  <a:pt x="9179953" y="576059"/>
                </a:lnTo>
                <a:lnTo>
                  <a:pt x="9181058" y="569937"/>
                </a:lnTo>
                <a:lnTo>
                  <a:pt x="9186379" y="565505"/>
                </a:lnTo>
                <a:lnTo>
                  <a:pt x="9210903" y="561149"/>
                </a:lnTo>
                <a:lnTo>
                  <a:pt x="9215589" y="560501"/>
                </a:lnTo>
                <a:lnTo>
                  <a:pt x="9218472" y="559435"/>
                </a:lnTo>
                <a:lnTo>
                  <a:pt x="9220200" y="557999"/>
                </a:lnTo>
                <a:lnTo>
                  <a:pt x="9220276" y="557504"/>
                </a:lnTo>
                <a:lnTo>
                  <a:pt x="9229280" y="555371"/>
                </a:lnTo>
                <a:lnTo>
                  <a:pt x="9247224" y="542573"/>
                </a:lnTo>
                <a:lnTo>
                  <a:pt x="9316897" y="491388"/>
                </a:lnTo>
                <a:lnTo>
                  <a:pt x="9330846" y="491860"/>
                </a:lnTo>
                <a:lnTo>
                  <a:pt x="9341011" y="493237"/>
                </a:lnTo>
                <a:lnTo>
                  <a:pt x="9344304" y="490007"/>
                </a:lnTo>
                <a:lnTo>
                  <a:pt x="9337636" y="476656"/>
                </a:lnTo>
                <a:lnTo>
                  <a:pt x="9343834" y="475030"/>
                </a:lnTo>
                <a:lnTo>
                  <a:pt x="9346653" y="471309"/>
                </a:lnTo>
                <a:lnTo>
                  <a:pt x="9347885" y="466534"/>
                </a:lnTo>
                <a:lnTo>
                  <a:pt x="9348000" y="464464"/>
                </a:lnTo>
                <a:lnTo>
                  <a:pt x="9392196" y="459790"/>
                </a:lnTo>
                <a:lnTo>
                  <a:pt x="9396818" y="455790"/>
                </a:lnTo>
                <a:lnTo>
                  <a:pt x="9448038" y="459727"/>
                </a:lnTo>
                <a:lnTo>
                  <a:pt x="9453499" y="461733"/>
                </a:lnTo>
                <a:lnTo>
                  <a:pt x="9460052" y="461187"/>
                </a:lnTo>
                <a:lnTo>
                  <a:pt x="9469081" y="454888"/>
                </a:lnTo>
                <a:lnTo>
                  <a:pt x="9470834" y="452539"/>
                </a:lnTo>
                <a:lnTo>
                  <a:pt x="9490659" y="455218"/>
                </a:lnTo>
                <a:lnTo>
                  <a:pt x="9526269" y="445024"/>
                </a:lnTo>
                <a:lnTo>
                  <a:pt x="9629251" y="413601"/>
                </a:lnTo>
                <a:lnTo>
                  <a:pt x="9679863" y="399084"/>
                </a:lnTo>
                <a:lnTo>
                  <a:pt x="9731840" y="387566"/>
                </a:lnTo>
                <a:lnTo>
                  <a:pt x="9779288" y="376193"/>
                </a:lnTo>
                <a:lnTo>
                  <a:pt x="9859721" y="355701"/>
                </a:lnTo>
                <a:lnTo>
                  <a:pt x="9888081" y="337564"/>
                </a:lnTo>
                <a:lnTo>
                  <a:pt x="9926319" y="332838"/>
                </a:lnTo>
                <a:lnTo>
                  <a:pt x="9956633" y="332298"/>
                </a:lnTo>
                <a:lnTo>
                  <a:pt x="9961219" y="326720"/>
                </a:lnTo>
                <a:lnTo>
                  <a:pt x="10009051" y="328377"/>
                </a:lnTo>
                <a:lnTo>
                  <a:pt x="10057042" y="315741"/>
                </a:lnTo>
                <a:lnTo>
                  <a:pt x="10105107" y="296350"/>
                </a:lnTo>
                <a:lnTo>
                  <a:pt x="10153162" y="277740"/>
                </a:lnTo>
                <a:lnTo>
                  <a:pt x="10201122" y="267449"/>
                </a:lnTo>
                <a:lnTo>
                  <a:pt x="10214264" y="241265"/>
                </a:lnTo>
                <a:lnTo>
                  <a:pt x="10223196" y="238318"/>
                </a:lnTo>
                <a:lnTo>
                  <a:pt x="10234903" y="242053"/>
                </a:lnTo>
                <a:lnTo>
                  <a:pt x="10256367" y="235915"/>
                </a:lnTo>
                <a:lnTo>
                  <a:pt x="10276081" y="231027"/>
                </a:lnTo>
                <a:lnTo>
                  <a:pt x="10298772" y="227390"/>
                </a:lnTo>
                <a:lnTo>
                  <a:pt x="10319825" y="224624"/>
                </a:lnTo>
                <a:lnTo>
                  <a:pt x="10334625" y="222351"/>
                </a:lnTo>
                <a:lnTo>
                  <a:pt x="10337469" y="218655"/>
                </a:lnTo>
                <a:lnTo>
                  <a:pt x="10351820" y="211874"/>
                </a:lnTo>
                <a:lnTo>
                  <a:pt x="10352176" y="199974"/>
                </a:lnTo>
                <a:lnTo>
                  <a:pt x="10383650" y="176352"/>
                </a:lnTo>
                <a:lnTo>
                  <a:pt x="10429857" y="170441"/>
                </a:lnTo>
                <a:lnTo>
                  <a:pt x="10461737" y="153381"/>
                </a:lnTo>
                <a:lnTo>
                  <a:pt x="10495606" y="137363"/>
                </a:lnTo>
                <a:lnTo>
                  <a:pt x="10532872" y="138023"/>
                </a:lnTo>
                <a:lnTo>
                  <a:pt x="10551914" y="137462"/>
                </a:lnTo>
                <a:lnTo>
                  <a:pt x="10576253" y="131883"/>
                </a:lnTo>
                <a:lnTo>
                  <a:pt x="10598428" y="122560"/>
                </a:lnTo>
                <a:lnTo>
                  <a:pt x="10610977" y="110769"/>
                </a:lnTo>
                <a:lnTo>
                  <a:pt x="10619159" y="107484"/>
                </a:lnTo>
                <a:lnTo>
                  <a:pt x="10627209" y="104641"/>
                </a:lnTo>
                <a:lnTo>
                  <a:pt x="10633670" y="99760"/>
                </a:lnTo>
                <a:lnTo>
                  <a:pt x="10637088" y="90360"/>
                </a:lnTo>
                <a:lnTo>
                  <a:pt x="10646487" y="81178"/>
                </a:lnTo>
                <a:lnTo>
                  <a:pt x="10661981" y="79494"/>
                </a:lnTo>
                <a:lnTo>
                  <a:pt x="10674744" y="77807"/>
                </a:lnTo>
                <a:lnTo>
                  <a:pt x="10675950" y="68618"/>
                </a:lnTo>
                <a:lnTo>
                  <a:pt x="10691872" y="70517"/>
                </a:lnTo>
                <a:lnTo>
                  <a:pt x="10705039" y="63760"/>
                </a:lnTo>
                <a:lnTo>
                  <a:pt x="10716444" y="51755"/>
                </a:lnTo>
                <a:lnTo>
                  <a:pt x="10727080" y="37909"/>
                </a:lnTo>
                <a:lnTo>
                  <a:pt x="10733252" y="31445"/>
                </a:lnTo>
                <a:lnTo>
                  <a:pt x="10768634" y="0"/>
                </a:lnTo>
                <a:close/>
              </a:path>
            </a:pathLst>
          </a:custGeom>
          <a:solidFill>
            <a:srgbClr val="82766A">
              <a:alpha val="14900"/>
            </a:srgbClr>
          </a:solidFill>
        </p:spPr>
        <p:txBody>
          <a:bodyPr wrap="square" lIns="0" tIns="0" rIns="0" bIns="0" rtlCol="0"/>
          <a:lstStyle/>
          <a:p>
            <a:endParaRPr/>
          </a:p>
        </p:txBody>
      </p:sp>
      <p:sp>
        <p:nvSpPr>
          <p:cNvPr id="3" name="object 3">
            <a:extLst>
              <a:ext uri="{FF2B5EF4-FFF2-40B4-BE49-F238E27FC236}">
                <a16:creationId xmlns:a16="http://schemas.microsoft.com/office/drawing/2014/main" id="{31FF0A05-0449-850F-6B33-0598113A4C64}"/>
              </a:ext>
            </a:extLst>
          </p:cNvPr>
          <p:cNvSpPr txBox="1">
            <a:spLocks noGrp="1"/>
          </p:cNvSpPr>
          <p:nvPr>
            <p:ph type="title"/>
          </p:nvPr>
        </p:nvSpPr>
        <p:spPr>
          <a:xfrm>
            <a:off x="228601" y="574262"/>
            <a:ext cx="6984820" cy="1034001"/>
          </a:xfrm>
          <a:prstGeom prst="rect">
            <a:avLst/>
          </a:prstGeom>
        </p:spPr>
        <p:txBody>
          <a:bodyPr vert="horz" wrap="square" lIns="0" tIns="414401" rIns="0" bIns="0" rtlCol="0">
            <a:spAutoFit/>
          </a:bodyPr>
          <a:lstStyle/>
          <a:p>
            <a:pPr marL="12700" algn="ctr">
              <a:lnSpc>
                <a:spcPct val="100000"/>
              </a:lnSpc>
              <a:spcBef>
                <a:spcPts val="95"/>
              </a:spcBef>
            </a:pPr>
            <a:r>
              <a:rPr lang="en-US" spc="55" dirty="0">
                <a:latin typeface="Microsoft Sans Serif" panose="020B0604020202020204" pitchFamily="34" charset="0"/>
                <a:ea typeface="Microsoft Sans Serif" panose="020B0604020202020204" pitchFamily="34" charset="0"/>
                <a:cs typeface="Microsoft Sans Serif" panose="020B0604020202020204" pitchFamily="34" charset="0"/>
              </a:rPr>
              <a:t>Budget Adoption –</a:t>
            </a:r>
            <a:r>
              <a:rPr spc="55" dirty="0">
                <a:latin typeface="Microsoft Sans Serif" panose="020B0604020202020204" pitchFamily="34" charset="0"/>
                <a:ea typeface="Microsoft Sans Serif" panose="020B0604020202020204" pitchFamily="34" charset="0"/>
                <a:cs typeface="Microsoft Sans Serif" panose="020B0604020202020204" pitchFamily="34" charset="0"/>
              </a:rPr>
              <a:t>T</a:t>
            </a:r>
            <a:r>
              <a:rPr lang="en-US" spc="55" dirty="0">
                <a:latin typeface="Microsoft Sans Serif" panose="020B0604020202020204" pitchFamily="34" charset="0"/>
                <a:ea typeface="Microsoft Sans Serif" panose="020B0604020202020204" pitchFamily="34" charset="0"/>
                <a:cs typeface="Microsoft Sans Serif" panose="020B0604020202020204" pitchFamily="34" charset="0"/>
              </a:rPr>
              <a:t>imeline </a:t>
            </a:r>
            <a:br>
              <a:rPr lang="en-US" spc="55"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200" spc="55" dirty="0">
                <a:latin typeface="Microsoft Sans Serif" panose="020B0604020202020204" pitchFamily="34" charset="0"/>
                <a:ea typeface="Microsoft Sans Serif" panose="020B0604020202020204" pitchFamily="34" charset="0"/>
                <a:cs typeface="Microsoft Sans Serif" panose="020B0604020202020204" pitchFamily="34" charset="0"/>
              </a:rPr>
              <a:t>(subject to change)</a:t>
            </a:r>
            <a:endParaRPr sz="1200" spc="5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object 4">
            <a:extLst>
              <a:ext uri="{FF2B5EF4-FFF2-40B4-BE49-F238E27FC236}">
                <a16:creationId xmlns:a16="http://schemas.microsoft.com/office/drawing/2014/main" id="{D3788AD7-30C5-E6D4-6D75-F92B9EA2B075}"/>
              </a:ext>
            </a:extLst>
          </p:cNvPr>
          <p:cNvSpPr/>
          <p:nvPr/>
        </p:nvSpPr>
        <p:spPr>
          <a:xfrm>
            <a:off x="6455385" y="5800299"/>
            <a:ext cx="5737225" cy="1057910"/>
          </a:xfrm>
          <a:custGeom>
            <a:avLst/>
            <a:gdLst/>
            <a:ahLst/>
            <a:cxnLst/>
            <a:rect l="l" t="t" r="r" b="b"/>
            <a:pathLst>
              <a:path w="5737225" h="1057909">
                <a:moveTo>
                  <a:pt x="5736615" y="0"/>
                </a:moveTo>
                <a:lnTo>
                  <a:pt x="5680036" y="28879"/>
                </a:lnTo>
                <a:lnTo>
                  <a:pt x="5626260" y="44647"/>
                </a:lnTo>
                <a:lnTo>
                  <a:pt x="5608916" y="46342"/>
                </a:lnTo>
                <a:lnTo>
                  <a:pt x="5598409" y="43072"/>
                </a:lnTo>
                <a:lnTo>
                  <a:pt x="5590093" y="42926"/>
                </a:lnTo>
                <a:lnTo>
                  <a:pt x="5583576" y="46685"/>
                </a:lnTo>
                <a:lnTo>
                  <a:pt x="5578462" y="55130"/>
                </a:lnTo>
                <a:lnTo>
                  <a:pt x="5550203" y="62184"/>
                </a:lnTo>
                <a:lnTo>
                  <a:pt x="5523114" y="73728"/>
                </a:lnTo>
                <a:lnTo>
                  <a:pt x="5498489" y="81421"/>
                </a:lnTo>
                <a:lnTo>
                  <a:pt x="5477624" y="76923"/>
                </a:lnTo>
                <a:lnTo>
                  <a:pt x="5469967" y="89251"/>
                </a:lnTo>
                <a:lnTo>
                  <a:pt x="5428130" y="87037"/>
                </a:lnTo>
                <a:lnTo>
                  <a:pt x="5413794" y="98729"/>
                </a:lnTo>
                <a:lnTo>
                  <a:pt x="5403534" y="124866"/>
                </a:lnTo>
                <a:lnTo>
                  <a:pt x="5368918" y="136777"/>
                </a:lnTo>
                <a:lnTo>
                  <a:pt x="5325140" y="143580"/>
                </a:lnTo>
                <a:lnTo>
                  <a:pt x="5287391" y="154393"/>
                </a:lnTo>
                <a:lnTo>
                  <a:pt x="5283762" y="171496"/>
                </a:lnTo>
                <a:lnTo>
                  <a:pt x="5271082" y="184573"/>
                </a:lnTo>
                <a:lnTo>
                  <a:pt x="5263600" y="196372"/>
                </a:lnTo>
                <a:lnTo>
                  <a:pt x="5275567" y="209638"/>
                </a:lnTo>
                <a:lnTo>
                  <a:pt x="5259769" y="214487"/>
                </a:lnTo>
                <a:lnTo>
                  <a:pt x="5248981" y="209375"/>
                </a:lnTo>
                <a:lnTo>
                  <a:pt x="5240386" y="199962"/>
                </a:lnTo>
                <a:lnTo>
                  <a:pt x="5231168" y="191909"/>
                </a:lnTo>
                <a:lnTo>
                  <a:pt x="5212714" y="191740"/>
                </a:lnTo>
                <a:lnTo>
                  <a:pt x="5203448" y="183680"/>
                </a:lnTo>
                <a:lnTo>
                  <a:pt x="5199190" y="171257"/>
                </a:lnTo>
                <a:lnTo>
                  <a:pt x="5195760" y="158000"/>
                </a:lnTo>
                <a:lnTo>
                  <a:pt x="5168564" y="178238"/>
                </a:lnTo>
                <a:lnTo>
                  <a:pt x="5131112" y="179020"/>
                </a:lnTo>
                <a:lnTo>
                  <a:pt x="5087863" y="171204"/>
                </a:lnTo>
                <a:lnTo>
                  <a:pt x="5043271" y="165646"/>
                </a:lnTo>
                <a:lnTo>
                  <a:pt x="5016768" y="180258"/>
                </a:lnTo>
                <a:lnTo>
                  <a:pt x="4989096" y="206462"/>
                </a:lnTo>
                <a:lnTo>
                  <a:pt x="4960886" y="224948"/>
                </a:lnTo>
                <a:lnTo>
                  <a:pt x="4932768" y="216408"/>
                </a:lnTo>
                <a:lnTo>
                  <a:pt x="4915697" y="218636"/>
                </a:lnTo>
                <a:lnTo>
                  <a:pt x="4896048" y="214179"/>
                </a:lnTo>
                <a:lnTo>
                  <a:pt x="4877420" y="214493"/>
                </a:lnTo>
                <a:lnTo>
                  <a:pt x="4863414" y="231038"/>
                </a:lnTo>
                <a:lnTo>
                  <a:pt x="4828983" y="229129"/>
                </a:lnTo>
                <a:lnTo>
                  <a:pt x="4802530" y="231705"/>
                </a:lnTo>
                <a:lnTo>
                  <a:pt x="4777239" y="232756"/>
                </a:lnTo>
                <a:lnTo>
                  <a:pt x="4746294" y="226275"/>
                </a:lnTo>
                <a:lnTo>
                  <a:pt x="4719555" y="234234"/>
                </a:lnTo>
                <a:lnTo>
                  <a:pt x="4710525" y="249586"/>
                </a:lnTo>
                <a:lnTo>
                  <a:pt x="4697113" y="262862"/>
                </a:lnTo>
                <a:lnTo>
                  <a:pt x="4657229" y="264591"/>
                </a:lnTo>
                <a:lnTo>
                  <a:pt x="4630393" y="276776"/>
                </a:lnTo>
                <a:lnTo>
                  <a:pt x="4602035" y="286367"/>
                </a:lnTo>
                <a:lnTo>
                  <a:pt x="4572515" y="293265"/>
                </a:lnTo>
                <a:lnTo>
                  <a:pt x="4542193" y="297370"/>
                </a:lnTo>
                <a:lnTo>
                  <a:pt x="4537407" y="293590"/>
                </a:lnTo>
                <a:lnTo>
                  <a:pt x="4529512" y="296057"/>
                </a:lnTo>
                <a:lnTo>
                  <a:pt x="4513440" y="305193"/>
                </a:lnTo>
                <a:lnTo>
                  <a:pt x="4511239" y="300679"/>
                </a:lnTo>
                <a:lnTo>
                  <a:pt x="4505190" y="298099"/>
                </a:lnTo>
                <a:lnTo>
                  <a:pt x="4497775" y="297955"/>
                </a:lnTo>
                <a:lnTo>
                  <a:pt x="4491482" y="300748"/>
                </a:lnTo>
                <a:lnTo>
                  <a:pt x="4443629" y="307058"/>
                </a:lnTo>
                <a:lnTo>
                  <a:pt x="4419679" y="303425"/>
                </a:lnTo>
                <a:lnTo>
                  <a:pt x="4409668" y="295403"/>
                </a:lnTo>
                <a:lnTo>
                  <a:pt x="4403632" y="288547"/>
                </a:lnTo>
                <a:lnTo>
                  <a:pt x="4391608" y="288410"/>
                </a:lnTo>
                <a:lnTo>
                  <a:pt x="4363631" y="300545"/>
                </a:lnTo>
                <a:lnTo>
                  <a:pt x="4335028" y="293427"/>
                </a:lnTo>
                <a:lnTo>
                  <a:pt x="4317214" y="272348"/>
                </a:lnTo>
                <a:lnTo>
                  <a:pt x="4298535" y="257207"/>
                </a:lnTo>
                <a:lnTo>
                  <a:pt x="4267339" y="267906"/>
                </a:lnTo>
                <a:lnTo>
                  <a:pt x="4225414" y="264645"/>
                </a:lnTo>
                <a:lnTo>
                  <a:pt x="4188444" y="257689"/>
                </a:lnTo>
                <a:lnTo>
                  <a:pt x="4151907" y="254790"/>
                </a:lnTo>
                <a:lnTo>
                  <a:pt x="4111282" y="263702"/>
                </a:lnTo>
                <a:lnTo>
                  <a:pt x="4069855" y="262927"/>
                </a:lnTo>
                <a:lnTo>
                  <a:pt x="4030851" y="260721"/>
                </a:lnTo>
                <a:lnTo>
                  <a:pt x="3993283" y="260291"/>
                </a:lnTo>
                <a:lnTo>
                  <a:pt x="3956164" y="264845"/>
                </a:lnTo>
                <a:lnTo>
                  <a:pt x="3942289" y="259206"/>
                </a:lnTo>
                <a:lnTo>
                  <a:pt x="3928386" y="257008"/>
                </a:lnTo>
                <a:lnTo>
                  <a:pt x="3914259" y="259475"/>
                </a:lnTo>
                <a:lnTo>
                  <a:pt x="3899712" y="267830"/>
                </a:lnTo>
                <a:lnTo>
                  <a:pt x="3866889" y="263094"/>
                </a:lnTo>
                <a:lnTo>
                  <a:pt x="3843634" y="256976"/>
                </a:lnTo>
                <a:lnTo>
                  <a:pt x="3823587" y="254780"/>
                </a:lnTo>
                <a:lnTo>
                  <a:pt x="3800386" y="261810"/>
                </a:lnTo>
                <a:lnTo>
                  <a:pt x="3780609" y="242102"/>
                </a:lnTo>
                <a:lnTo>
                  <a:pt x="3768290" y="242509"/>
                </a:lnTo>
                <a:lnTo>
                  <a:pt x="3755709" y="252027"/>
                </a:lnTo>
                <a:lnTo>
                  <a:pt x="3735146" y="259651"/>
                </a:lnTo>
                <a:lnTo>
                  <a:pt x="3724909" y="266393"/>
                </a:lnTo>
                <a:lnTo>
                  <a:pt x="3728993" y="275001"/>
                </a:lnTo>
                <a:lnTo>
                  <a:pt x="3733467" y="282506"/>
                </a:lnTo>
                <a:lnTo>
                  <a:pt x="3724402" y="285940"/>
                </a:lnTo>
                <a:lnTo>
                  <a:pt x="3707738" y="283591"/>
                </a:lnTo>
                <a:lnTo>
                  <a:pt x="3694585" y="289645"/>
                </a:lnTo>
                <a:lnTo>
                  <a:pt x="3681332" y="295238"/>
                </a:lnTo>
                <a:lnTo>
                  <a:pt x="3664369" y="291503"/>
                </a:lnTo>
                <a:lnTo>
                  <a:pt x="3660760" y="280924"/>
                </a:lnTo>
                <a:lnTo>
                  <a:pt x="3639689" y="279957"/>
                </a:lnTo>
                <a:lnTo>
                  <a:pt x="3616709" y="279464"/>
                </a:lnTo>
                <a:lnTo>
                  <a:pt x="3607371" y="270306"/>
                </a:lnTo>
                <a:lnTo>
                  <a:pt x="3586939" y="281365"/>
                </a:lnTo>
                <a:lnTo>
                  <a:pt x="3571982" y="277394"/>
                </a:lnTo>
                <a:lnTo>
                  <a:pt x="3556482" y="269254"/>
                </a:lnTo>
                <a:lnTo>
                  <a:pt x="3534422" y="267804"/>
                </a:lnTo>
                <a:lnTo>
                  <a:pt x="3521327" y="274009"/>
                </a:lnTo>
                <a:lnTo>
                  <a:pt x="3510157" y="276124"/>
                </a:lnTo>
                <a:lnTo>
                  <a:pt x="3500223" y="273632"/>
                </a:lnTo>
                <a:lnTo>
                  <a:pt x="3490836" y="266014"/>
                </a:lnTo>
                <a:lnTo>
                  <a:pt x="3451533" y="286343"/>
                </a:lnTo>
                <a:lnTo>
                  <a:pt x="3431873" y="289746"/>
                </a:lnTo>
                <a:lnTo>
                  <a:pt x="3419867" y="284692"/>
                </a:lnTo>
                <a:lnTo>
                  <a:pt x="3403529" y="279652"/>
                </a:lnTo>
                <a:lnTo>
                  <a:pt x="3289882" y="305269"/>
                </a:lnTo>
                <a:lnTo>
                  <a:pt x="3247925" y="319209"/>
                </a:lnTo>
                <a:lnTo>
                  <a:pt x="3205334" y="338247"/>
                </a:lnTo>
                <a:lnTo>
                  <a:pt x="3162363" y="364782"/>
                </a:lnTo>
                <a:lnTo>
                  <a:pt x="3149330" y="374002"/>
                </a:lnTo>
                <a:lnTo>
                  <a:pt x="3133455" y="378848"/>
                </a:lnTo>
                <a:lnTo>
                  <a:pt x="3094812" y="370459"/>
                </a:lnTo>
                <a:lnTo>
                  <a:pt x="3092335" y="368096"/>
                </a:lnTo>
                <a:lnTo>
                  <a:pt x="3063421" y="386730"/>
                </a:lnTo>
                <a:lnTo>
                  <a:pt x="3041321" y="393499"/>
                </a:lnTo>
                <a:lnTo>
                  <a:pt x="3023386" y="398121"/>
                </a:lnTo>
                <a:lnTo>
                  <a:pt x="3006966" y="410311"/>
                </a:lnTo>
                <a:lnTo>
                  <a:pt x="2964762" y="410934"/>
                </a:lnTo>
                <a:lnTo>
                  <a:pt x="2929788" y="406158"/>
                </a:lnTo>
                <a:lnTo>
                  <a:pt x="2902424" y="404078"/>
                </a:lnTo>
                <a:lnTo>
                  <a:pt x="2883052" y="412788"/>
                </a:lnTo>
                <a:lnTo>
                  <a:pt x="2859682" y="407052"/>
                </a:lnTo>
                <a:lnTo>
                  <a:pt x="2835363" y="398943"/>
                </a:lnTo>
                <a:lnTo>
                  <a:pt x="2811550" y="395852"/>
                </a:lnTo>
                <a:lnTo>
                  <a:pt x="2789694" y="405168"/>
                </a:lnTo>
                <a:lnTo>
                  <a:pt x="2789847" y="400024"/>
                </a:lnTo>
                <a:lnTo>
                  <a:pt x="2787586" y="398322"/>
                </a:lnTo>
                <a:lnTo>
                  <a:pt x="2783878" y="398462"/>
                </a:lnTo>
                <a:lnTo>
                  <a:pt x="2777109" y="400431"/>
                </a:lnTo>
                <a:lnTo>
                  <a:pt x="2774835" y="408533"/>
                </a:lnTo>
                <a:lnTo>
                  <a:pt x="2766122" y="421017"/>
                </a:lnTo>
                <a:lnTo>
                  <a:pt x="2755138" y="421028"/>
                </a:lnTo>
                <a:lnTo>
                  <a:pt x="2740438" y="417190"/>
                </a:lnTo>
                <a:lnTo>
                  <a:pt x="2720581" y="418122"/>
                </a:lnTo>
                <a:lnTo>
                  <a:pt x="2705696" y="420509"/>
                </a:lnTo>
                <a:lnTo>
                  <a:pt x="2706624" y="413118"/>
                </a:lnTo>
                <a:lnTo>
                  <a:pt x="2708097" y="406311"/>
                </a:lnTo>
                <a:lnTo>
                  <a:pt x="2708719" y="399262"/>
                </a:lnTo>
                <a:lnTo>
                  <a:pt x="2699219" y="400316"/>
                </a:lnTo>
                <a:lnTo>
                  <a:pt x="2695155" y="400189"/>
                </a:lnTo>
                <a:lnTo>
                  <a:pt x="2684805" y="406158"/>
                </a:lnTo>
                <a:lnTo>
                  <a:pt x="2677463" y="406302"/>
                </a:lnTo>
                <a:lnTo>
                  <a:pt x="2662693" y="404579"/>
                </a:lnTo>
                <a:lnTo>
                  <a:pt x="2655430" y="405066"/>
                </a:lnTo>
                <a:lnTo>
                  <a:pt x="2650642" y="406082"/>
                </a:lnTo>
                <a:lnTo>
                  <a:pt x="2645994" y="408749"/>
                </a:lnTo>
                <a:lnTo>
                  <a:pt x="2641574" y="414642"/>
                </a:lnTo>
                <a:lnTo>
                  <a:pt x="2642998" y="425635"/>
                </a:lnTo>
                <a:lnTo>
                  <a:pt x="2624143" y="434162"/>
                </a:lnTo>
                <a:lnTo>
                  <a:pt x="2603326" y="442945"/>
                </a:lnTo>
                <a:lnTo>
                  <a:pt x="2598864" y="454710"/>
                </a:lnTo>
                <a:lnTo>
                  <a:pt x="2575223" y="452000"/>
                </a:lnTo>
                <a:lnTo>
                  <a:pt x="2563306" y="461062"/>
                </a:lnTo>
                <a:lnTo>
                  <a:pt x="2552753" y="474136"/>
                </a:lnTo>
                <a:lnTo>
                  <a:pt x="2533205" y="483463"/>
                </a:lnTo>
                <a:lnTo>
                  <a:pt x="2518446" y="482532"/>
                </a:lnTo>
                <a:lnTo>
                  <a:pt x="2507276" y="484643"/>
                </a:lnTo>
                <a:lnTo>
                  <a:pt x="2499295" y="490523"/>
                </a:lnTo>
                <a:lnTo>
                  <a:pt x="2494102" y="500900"/>
                </a:lnTo>
                <a:lnTo>
                  <a:pt x="2449042" y="496550"/>
                </a:lnTo>
                <a:lnTo>
                  <a:pt x="2429525" y="500568"/>
                </a:lnTo>
                <a:lnTo>
                  <a:pt x="2420792" y="509550"/>
                </a:lnTo>
                <a:lnTo>
                  <a:pt x="2408088" y="520088"/>
                </a:lnTo>
                <a:lnTo>
                  <a:pt x="2376652" y="528777"/>
                </a:lnTo>
                <a:lnTo>
                  <a:pt x="2292610" y="537849"/>
                </a:lnTo>
                <a:lnTo>
                  <a:pt x="2247975" y="540306"/>
                </a:lnTo>
                <a:lnTo>
                  <a:pt x="2200479" y="538328"/>
                </a:lnTo>
                <a:lnTo>
                  <a:pt x="2149284" y="529628"/>
                </a:lnTo>
                <a:lnTo>
                  <a:pt x="2133241" y="525916"/>
                </a:lnTo>
                <a:lnTo>
                  <a:pt x="2116545" y="527235"/>
                </a:lnTo>
                <a:lnTo>
                  <a:pt x="2084920" y="548932"/>
                </a:lnTo>
                <a:lnTo>
                  <a:pt x="2083714" y="551980"/>
                </a:lnTo>
                <a:lnTo>
                  <a:pt x="2048915" y="545414"/>
                </a:lnTo>
                <a:lnTo>
                  <a:pt x="2025657" y="547235"/>
                </a:lnTo>
                <a:lnTo>
                  <a:pt x="2007174" y="549510"/>
                </a:lnTo>
                <a:lnTo>
                  <a:pt x="1986699" y="544309"/>
                </a:lnTo>
                <a:lnTo>
                  <a:pt x="1947790" y="559043"/>
                </a:lnTo>
                <a:lnTo>
                  <a:pt x="1917907" y="576097"/>
                </a:lnTo>
                <a:lnTo>
                  <a:pt x="1893785" y="587921"/>
                </a:lnTo>
                <a:lnTo>
                  <a:pt x="1872157" y="586968"/>
                </a:lnTo>
                <a:lnTo>
                  <a:pt x="1853328" y="600703"/>
                </a:lnTo>
                <a:lnTo>
                  <a:pt x="1834692" y="616950"/>
                </a:lnTo>
                <a:lnTo>
                  <a:pt x="1814275" y="628420"/>
                </a:lnTo>
                <a:lnTo>
                  <a:pt x="1790103" y="627824"/>
                </a:lnTo>
                <a:lnTo>
                  <a:pt x="1787777" y="636069"/>
                </a:lnTo>
                <a:lnTo>
                  <a:pt x="1772586" y="637454"/>
                </a:lnTo>
                <a:lnTo>
                  <a:pt x="1754180" y="638815"/>
                </a:lnTo>
                <a:lnTo>
                  <a:pt x="1742211" y="646988"/>
                </a:lnTo>
                <a:lnTo>
                  <a:pt x="1737263" y="655404"/>
                </a:lnTo>
                <a:lnTo>
                  <a:pt x="1729173" y="659726"/>
                </a:lnTo>
                <a:lnTo>
                  <a:pt x="1719413" y="662201"/>
                </a:lnTo>
                <a:lnTo>
                  <a:pt x="1709458" y="665073"/>
                </a:lnTo>
                <a:lnTo>
                  <a:pt x="1693524" y="675556"/>
                </a:lnTo>
                <a:lnTo>
                  <a:pt x="1666501" y="683718"/>
                </a:lnTo>
                <a:lnTo>
                  <a:pt x="1637300" y="688492"/>
                </a:lnTo>
                <a:lnTo>
                  <a:pt x="1614830" y="688809"/>
                </a:lnTo>
                <a:lnTo>
                  <a:pt x="1571027" y="687839"/>
                </a:lnTo>
                <a:lnTo>
                  <a:pt x="1529575" y="701906"/>
                </a:lnTo>
                <a:lnTo>
                  <a:pt x="1490361" y="716931"/>
                </a:lnTo>
                <a:lnTo>
                  <a:pt x="1453273" y="718832"/>
                </a:lnTo>
                <a:lnTo>
                  <a:pt x="1443978" y="719948"/>
                </a:lnTo>
                <a:lnTo>
                  <a:pt x="1396009" y="742721"/>
                </a:lnTo>
                <a:lnTo>
                  <a:pt x="1394409" y="753427"/>
                </a:lnTo>
                <a:lnTo>
                  <a:pt x="1376845" y="759383"/>
                </a:lnTo>
                <a:lnTo>
                  <a:pt x="1362351" y="771810"/>
                </a:lnTo>
                <a:lnTo>
                  <a:pt x="1356727" y="776003"/>
                </a:lnTo>
                <a:lnTo>
                  <a:pt x="1350860" y="779843"/>
                </a:lnTo>
                <a:lnTo>
                  <a:pt x="1332055" y="767282"/>
                </a:lnTo>
                <a:lnTo>
                  <a:pt x="1308447" y="776662"/>
                </a:lnTo>
                <a:lnTo>
                  <a:pt x="1288247" y="786194"/>
                </a:lnTo>
                <a:lnTo>
                  <a:pt x="1279664" y="774090"/>
                </a:lnTo>
                <a:lnTo>
                  <a:pt x="1253793" y="779389"/>
                </a:lnTo>
                <a:lnTo>
                  <a:pt x="1240382" y="775908"/>
                </a:lnTo>
                <a:lnTo>
                  <a:pt x="1229578" y="778467"/>
                </a:lnTo>
                <a:lnTo>
                  <a:pt x="1211529" y="801890"/>
                </a:lnTo>
                <a:lnTo>
                  <a:pt x="1163724" y="808501"/>
                </a:lnTo>
                <a:lnTo>
                  <a:pt x="1115172" y="821093"/>
                </a:lnTo>
                <a:lnTo>
                  <a:pt x="1066363" y="835742"/>
                </a:lnTo>
                <a:lnTo>
                  <a:pt x="1017783" y="848525"/>
                </a:lnTo>
                <a:lnTo>
                  <a:pt x="969921" y="855516"/>
                </a:lnTo>
                <a:lnTo>
                  <a:pt x="923264" y="852792"/>
                </a:lnTo>
                <a:lnTo>
                  <a:pt x="931946" y="864947"/>
                </a:lnTo>
                <a:lnTo>
                  <a:pt x="928665" y="878538"/>
                </a:lnTo>
                <a:lnTo>
                  <a:pt x="916320" y="889857"/>
                </a:lnTo>
                <a:lnTo>
                  <a:pt x="897813" y="895197"/>
                </a:lnTo>
                <a:lnTo>
                  <a:pt x="915481" y="911434"/>
                </a:lnTo>
                <a:lnTo>
                  <a:pt x="906868" y="916273"/>
                </a:lnTo>
                <a:lnTo>
                  <a:pt x="881027" y="914255"/>
                </a:lnTo>
                <a:lnTo>
                  <a:pt x="847013" y="909915"/>
                </a:lnTo>
                <a:lnTo>
                  <a:pt x="813882" y="907794"/>
                </a:lnTo>
                <a:lnTo>
                  <a:pt x="790688" y="912428"/>
                </a:lnTo>
                <a:lnTo>
                  <a:pt x="786485" y="928357"/>
                </a:lnTo>
                <a:lnTo>
                  <a:pt x="753239" y="905721"/>
                </a:lnTo>
                <a:lnTo>
                  <a:pt x="704380" y="889827"/>
                </a:lnTo>
                <a:lnTo>
                  <a:pt x="651987" y="883922"/>
                </a:lnTo>
                <a:lnTo>
                  <a:pt x="608141" y="891250"/>
                </a:lnTo>
                <a:lnTo>
                  <a:pt x="584923" y="915060"/>
                </a:lnTo>
                <a:lnTo>
                  <a:pt x="530020" y="927331"/>
                </a:lnTo>
                <a:lnTo>
                  <a:pt x="476076" y="935174"/>
                </a:lnTo>
                <a:lnTo>
                  <a:pt x="424998" y="947478"/>
                </a:lnTo>
                <a:lnTo>
                  <a:pt x="378688" y="973137"/>
                </a:lnTo>
                <a:lnTo>
                  <a:pt x="371881" y="968565"/>
                </a:lnTo>
                <a:lnTo>
                  <a:pt x="364464" y="965542"/>
                </a:lnTo>
                <a:lnTo>
                  <a:pt x="356654" y="963663"/>
                </a:lnTo>
                <a:lnTo>
                  <a:pt x="333590" y="961047"/>
                </a:lnTo>
                <a:lnTo>
                  <a:pt x="331292" y="963142"/>
                </a:lnTo>
                <a:lnTo>
                  <a:pt x="323475" y="966396"/>
                </a:lnTo>
                <a:lnTo>
                  <a:pt x="316782" y="967994"/>
                </a:lnTo>
                <a:lnTo>
                  <a:pt x="311032" y="968200"/>
                </a:lnTo>
                <a:lnTo>
                  <a:pt x="306044" y="967282"/>
                </a:lnTo>
                <a:lnTo>
                  <a:pt x="299453" y="963358"/>
                </a:lnTo>
                <a:lnTo>
                  <a:pt x="281800" y="964691"/>
                </a:lnTo>
                <a:lnTo>
                  <a:pt x="246138" y="963218"/>
                </a:lnTo>
                <a:lnTo>
                  <a:pt x="240296" y="966774"/>
                </a:lnTo>
                <a:lnTo>
                  <a:pt x="187807" y="970521"/>
                </a:lnTo>
                <a:lnTo>
                  <a:pt x="187477" y="972400"/>
                </a:lnTo>
                <a:lnTo>
                  <a:pt x="185547" y="976668"/>
                </a:lnTo>
                <a:lnTo>
                  <a:pt x="181863" y="979982"/>
                </a:lnTo>
                <a:lnTo>
                  <a:pt x="174409" y="981392"/>
                </a:lnTo>
                <a:lnTo>
                  <a:pt x="180941" y="993478"/>
                </a:lnTo>
                <a:lnTo>
                  <a:pt x="176747" y="996353"/>
                </a:lnTo>
                <a:lnTo>
                  <a:pt x="164916" y="995008"/>
                </a:lnTo>
                <a:lnTo>
                  <a:pt x="148539" y="994435"/>
                </a:lnTo>
                <a:lnTo>
                  <a:pt x="149914" y="1015409"/>
                </a:lnTo>
                <a:lnTo>
                  <a:pt x="131497" y="1025913"/>
                </a:lnTo>
                <a:lnTo>
                  <a:pt x="107910" y="1033820"/>
                </a:lnTo>
                <a:lnTo>
                  <a:pt x="93776" y="1047000"/>
                </a:lnTo>
                <a:lnTo>
                  <a:pt x="52971" y="1049629"/>
                </a:lnTo>
                <a:lnTo>
                  <a:pt x="25958" y="1054658"/>
                </a:lnTo>
                <a:lnTo>
                  <a:pt x="22453" y="1055585"/>
                </a:lnTo>
                <a:lnTo>
                  <a:pt x="16890" y="1056119"/>
                </a:lnTo>
                <a:lnTo>
                  <a:pt x="8559" y="1056259"/>
                </a:lnTo>
                <a:lnTo>
                  <a:pt x="0" y="1057706"/>
                </a:lnTo>
                <a:lnTo>
                  <a:pt x="5736615" y="1057706"/>
                </a:lnTo>
                <a:lnTo>
                  <a:pt x="5736615" y="0"/>
                </a:lnTo>
                <a:close/>
              </a:path>
            </a:pathLst>
          </a:custGeom>
          <a:solidFill>
            <a:srgbClr val="82766A">
              <a:alpha val="14900"/>
            </a:srgbClr>
          </a:solidFill>
        </p:spPr>
        <p:txBody>
          <a:bodyPr wrap="square" lIns="0" tIns="0" rIns="0" bIns="0" rtlCol="0"/>
          <a:lstStyle/>
          <a:p>
            <a:endParaRPr/>
          </a:p>
        </p:txBody>
      </p:sp>
      <p:sp>
        <p:nvSpPr>
          <p:cNvPr id="5" name="object 5">
            <a:extLst>
              <a:ext uri="{FF2B5EF4-FFF2-40B4-BE49-F238E27FC236}">
                <a16:creationId xmlns:a16="http://schemas.microsoft.com/office/drawing/2014/main" id="{A054FFDD-33B0-2F3F-7742-CC3CF4809FCC}"/>
              </a:ext>
            </a:extLst>
          </p:cNvPr>
          <p:cNvSpPr txBox="1"/>
          <p:nvPr/>
        </p:nvSpPr>
        <p:spPr>
          <a:xfrm>
            <a:off x="1129619" y="2177378"/>
            <a:ext cx="5441315" cy="4601901"/>
          </a:xfrm>
          <a:prstGeom prst="rect">
            <a:avLst/>
          </a:prstGeom>
        </p:spPr>
        <p:txBody>
          <a:bodyPr vert="horz" wrap="square" lIns="0" tIns="13335" rIns="0" bIns="0" rtlCol="0">
            <a:spAutoFit/>
          </a:bodyPr>
          <a:lstStyle/>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2025/2026 Budget Process</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1.  Set public hearing/adoption date for 4/15/25 at regular Trustee Board meeting.</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2.  Post Proposed Budget on public bulletin board.</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3.  Add Proposed Budget to Trailer Estates website.</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4.  Mail Proposed Budget/Financial documents to owners the week of March 10.</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5.  Publish Budget Adoption Date Notice in local newspaper week of March 10.</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6.  Publish Notice, Proposed Budget and Financial Statement in May Newsletter.</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If Approved:</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Notify Tax Collector of amount of Assessment.</a:t>
            </a:r>
          </a:p>
          <a:p>
            <a:pPr marL="12700">
              <a:lnSpc>
                <a:spcPct val="100000"/>
              </a:lnSpc>
              <a:spcBef>
                <a:spcPts val="105"/>
              </a:spcBef>
            </a:pPr>
            <a:r>
              <a:rPr lang="en-US" sz="1700" spc="95"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Add Approved Budget documents to website.</a:t>
            </a:r>
          </a:p>
          <a:p>
            <a:pPr marL="12700">
              <a:lnSpc>
                <a:spcPct val="100000"/>
              </a:lnSpc>
              <a:spcBef>
                <a:spcPts val="105"/>
              </a:spcBef>
            </a:pPr>
            <a:endParaRPr lang="en-US" sz="1700" spc="95" dirty="0">
              <a:solidFill>
                <a:srgbClr val="252525"/>
              </a:solidFill>
              <a:latin typeface="Calibri"/>
              <a:cs typeface="Calibri"/>
            </a:endParaRPr>
          </a:p>
        </p:txBody>
      </p:sp>
      <p:grpSp>
        <p:nvGrpSpPr>
          <p:cNvPr id="6" name="object 6">
            <a:extLst>
              <a:ext uri="{FF2B5EF4-FFF2-40B4-BE49-F238E27FC236}">
                <a16:creationId xmlns:a16="http://schemas.microsoft.com/office/drawing/2014/main" id="{1BE51433-A511-D569-F258-42E07D318666}"/>
              </a:ext>
            </a:extLst>
          </p:cNvPr>
          <p:cNvGrpSpPr/>
          <p:nvPr/>
        </p:nvGrpSpPr>
        <p:grpSpPr>
          <a:xfrm>
            <a:off x="7374635" y="736092"/>
            <a:ext cx="4066031" cy="5405627"/>
            <a:chOff x="7374635" y="736092"/>
            <a:chExt cx="4066031" cy="5405627"/>
          </a:xfrm>
        </p:grpSpPr>
        <p:pic>
          <p:nvPicPr>
            <p:cNvPr id="7" name="object 7">
              <a:extLst>
                <a:ext uri="{FF2B5EF4-FFF2-40B4-BE49-F238E27FC236}">
                  <a16:creationId xmlns:a16="http://schemas.microsoft.com/office/drawing/2014/main" id="{328CA3B1-0E5C-DE2B-D5C0-D15ABFB77FB7}"/>
                </a:ext>
              </a:extLst>
            </p:cNvPr>
            <p:cNvPicPr/>
            <p:nvPr/>
          </p:nvPicPr>
          <p:blipFill>
            <a:blip r:embed="rId2" cstate="print"/>
            <a:stretch>
              <a:fillRect/>
            </a:stretch>
          </p:blipFill>
          <p:spPr>
            <a:xfrm>
              <a:off x="7374635" y="736092"/>
              <a:ext cx="4066031" cy="5405627"/>
            </a:xfrm>
            <a:prstGeom prst="rect">
              <a:avLst/>
            </a:prstGeom>
          </p:spPr>
        </p:pic>
        <p:sp>
          <p:nvSpPr>
            <p:cNvPr id="8" name="object 8">
              <a:extLst>
                <a:ext uri="{FF2B5EF4-FFF2-40B4-BE49-F238E27FC236}">
                  <a16:creationId xmlns:a16="http://schemas.microsoft.com/office/drawing/2014/main" id="{FC048367-DA06-FCAF-A7A5-9B5002C8A341}"/>
                </a:ext>
              </a:extLst>
            </p:cNvPr>
            <p:cNvSpPr/>
            <p:nvPr/>
          </p:nvSpPr>
          <p:spPr>
            <a:xfrm>
              <a:off x="7394003" y="753529"/>
              <a:ext cx="4011295" cy="5351145"/>
            </a:xfrm>
            <a:custGeom>
              <a:avLst/>
              <a:gdLst/>
              <a:ahLst/>
              <a:cxnLst/>
              <a:rect l="l" t="t" r="r" b="b"/>
              <a:pathLst>
                <a:path w="4011295" h="5351145">
                  <a:moveTo>
                    <a:pt x="4010939" y="0"/>
                  </a:moveTo>
                  <a:lnTo>
                    <a:pt x="0" y="0"/>
                  </a:lnTo>
                  <a:lnTo>
                    <a:pt x="0" y="5350941"/>
                  </a:lnTo>
                  <a:lnTo>
                    <a:pt x="4010939" y="5350941"/>
                  </a:lnTo>
                  <a:lnTo>
                    <a:pt x="4010939" y="0"/>
                  </a:lnTo>
                  <a:close/>
                </a:path>
              </a:pathLst>
            </a:custGeom>
            <a:solidFill>
              <a:srgbClr val="F1F1F1"/>
            </a:solidFill>
          </p:spPr>
          <p:txBody>
            <a:bodyPr wrap="square" lIns="0" tIns="0" rIns="0" bIns="0" rtlCol="0"/>
            <a:lstStyle/>
            <a:p>
              <a:endParaRPr/>
            </a:p>
          </p:txBody>
        </p:sp>
        <p:pic>
          <p:nvPicPr>
            <p:cNvPr id="9" name="object 9">
              <a:extLst>
                <a:ext uri="{FF2B5EF4-FFF2-40B4-BE49-F238E27FC236}">
                  <a16:creationId xmlns:a16="http://schemas.microsoft.com/office/drawing/2014/main" id="{293674C1-5119-1563-1E14-63BC6B339F8D}"/>
                </a:ext>
              </a:extLst>
            </p:cNvPr>
            <p:cNvPicPr/>
            <p:nvPr/>
          </p:nvPicPr>
          <p:blipFill>
            <a:blip r:embed="rId3" cstate="print"/>
            <a:stretch>
              <a:fillRect/>
            </a:stretch>
          </p:blipFill>
          <p:spPr>
            <a:xfrm>
              <a:off x="7559509" y="914400"/>
              <a:ext cx="3684574" cy="5029200"/>
            </a:xfrm>
            <a:prstGeom prst="rect">
              <a:avLst/>
            </a:prstGeom>
          </p:spPr>
        </p:pic>
      </p:grpSp>
    </p:spTree>
    <p:extLst>
      <p:ext uri="{BB962C8B-B14F-4D97-AF65-F5344CB8AC3E}">
        <p14:creationId xmlns:p14="http://schemas.microsoft.com/office/powerpoint/2010/main" val="28898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025255" cy="6858000"/>
          </a:xfrm>
          <a:custGeom>
            <a:avLst/>
            <a:gdLst/>
            <a:ahLst/>
            <a:cxnLst/>
            <a:rect l="l" t="t" r="r" b="b"/>
            <a:pathLst>
              <a:path w="9025255" h="6858000">
                <a:moveTo>
                  <a:pt x="9024721" y="0"/>
                </a:moveTo>
                <a:lnTo>
                  <a:pt x="0" y="0"/>
                </a:lnTo>
                <a:lnTo>
                  <a:pt x="0" y="6858000"/>
                </a:lnTo>
                <a:lnTo>
                  <a:pt x="9024721" y="6858000"/>
                </a:lnTo>
                <a:lnTo>
                  <a:pt x="9024721" y="0"/>
                </a:lnTo>
                <a:close/>
              </a:path>
            </a:pathLst>
          </a:custGeom>
          <a:solidFill>
            <a:srgbClr val="82766A">
              <a:alpha val="14900"/>
            </a:srgbClr>
          </a:solidFill>
        </p:spPr>
        <p:txBody>
          <a:bodyPr wrap="square" lIns="0" tIns="0" rIns="0" bIns="0" rtlCol="0"/>
          <a:lstStyle/>
          <a:p>
            <a:endParaRPr/>
          </a:p>
        </p:txBody>
      </p:sp>
      <p:sp>
        <p:nvSpPr>
          <p:cNvPr id="3" name="object 3"/>
          <p:cNvSpPr txBox="1">
            <a:spLocks noGrp="1"/>
          </p:cNvSpPr>
          <p:nvPr>
            <p:ph type="title"/>
          </p:nvPr>
        </p:nvSpPr>
        <p:spPr>
          <a:xfrm>
            <a:off x="228600" y="574262"/>
            <a:ext cx="8001000" cy="443070"/>
          </a:xfrm>
          <a:prstGeom prst="rect">
            <a:avLst/>
          </a:prstGeom>
        </p:spPr>
        <p:txBody>
          <a:bodyPr vert="horz" wrap="square" lIns="0" tIns="12065" rIns="0" bIns="0" rtlCol="0">
            <a:spAutoFit/>
          </a:bodyPr>
          <a:lstStyle/>
          <a:p>
            <a:pPr marL="12700" algn="ctr">
              <a:lnSpc>
                <a:spcPct val="100000"/>
              </a:lnSpc>
              <a:spcBef>
                <a:spcPts val="95"/>
              </a:spcBef>
            </a:pPr>
            <a:r>
              <a:rPr lang="en-US" spc="70" dirty="0"/>
              <a:t>Budget Process According to the Charter</a:t>
            </a:r>
            <a:endParaRPr spc="70" dirty="0"/>
          </a:p>
        </p:txBody>
      </p:sp>
      <p:sp>
        <p:nvSpPr>
          <p:cNvPr id="4" name="object 4"/>
          <p:cNvSpPr txBox="1">
            <a:spLocks noGrp="1"/>
          </p:cNvSpPr>
          <p:nvPr>
            <p:ph type="body" idx="1"/>
          </p:nvPr>
        </p:nvSpPr>
        <p:spPr>
          <a:xfrm>
            <a:off x="1040719" y="1310920"/>
            <a:ext cx="6945630" cy="5445080"/>
          </a:xfrm>
          <a:prstGeom prst="rect">
            <a:avLst/>
          </a:prstGeom>
        </p:spPr>
        <p:txBody>
          <a:bodyPr vert="horz" wrap="square" lIns="0" tIns="111760" rIns="0" bIns="0" rtlCol="0">
            <a:spAutoFit/>
          </a:bodyPr>
          <a:lstStyle/>
          <a:p>
            <a:pPr marL="101600">
              <a:lnSpc>
                <a:spcPct val="100000"/>
              </a:lnSpc>
              <a:spcBef>
                <a:spcPts val="880"/>
              </a:spcBef>
            </a:pPr>
            <a:r>
              <a:rPr lang="en-US" sz="1200" dirty="0">
                <a:latin typeface="Calibri"/>
                <a:cs typeface="Calibri"/>
              </a:rPr>
              <a:t>Section 7.      The trustees shall have the right, power, and authority to levy a special assessment known as a recreation District assessment against all taxable real estate situated within said District for the purpose of providing funds for the operation of the District. The trustees shall, in accordance with general law, by resolution, fix the amount of the assessment for the next ensuing fiscal year on or before June 1st of each year and shall direct the tax assessor of Manatee County to assess and the property appraiser Manatee County to collect such assessment as assessed upon each residential parcel or platted subdivision lot or proportionate share thereof within the District. </a:t>
            </a:r>
          </a:p>
          <a:p>
            <a:pPr marL="101600">
              <a:lnSpc>
                <a:spcPct val="100000"/>
              </a:lnSpc>
              <a:spcBef>
                <a:spcPts val="880"/>
              </a:spcBef>
            </a:pPr>
            <a:r>
              <a:rPr lang="en-US" sz="1200" dirty="0">
                <a:latin typeface="Calibri"/>
                <a:cs typeface="Calibri"/>
              </a:rPr>
              <a:t>Prior to the adoption of the resolution fixing the amount of the assessment, the trustees shall hold a public hearing at which time property owners within the District may appear and be heard. Notice of the time and place of the public hearing shall be published once in a newspaper of general circulation within the county at least 21 days prior to the public hearing.      </a:t>
            </a:r>
          </a:p>
          <a:p>
            <a:pPr marL="101600">
              <a:lnSpc>
                <a:spcPct val="100000"/>
              </a:lnSpc>
              <a:spcBef>
                <a:spcPts val="880"/>
              </a:spcBef>
            </a:pPr>
            <a:r>
              <a:rPr lang="en-US" sz="1200" dirty="0">
                <a:latin typeface="Calibri"/>
                <a:cs typeface="Calibri"/>
              </a:rPr>
              <a:t>The county property appraiser and tax collector shall include on the Manatee County tax roll the special assessment for the District benefits thus made by the trustees of the District, and the same shall be collected in the manner and form as provided for collection of county taxes. The county tax collector and the county property appraiser shall each receive compensation for their services regarding such special assessment of 1-1/2 percent of the gross tax receipts instead of the commissions and fees usually earned for the assessment and collection of county taxes. Further, the services of the property appraiser and the tax collector under this charter are hereby declared to be special services performed directly for the District, and any payment therefor shall not be considered of the general income of such official nor come under sections 116.03 and 145.121, Florida Statutes. </a:t>
            </a:r>
          </a:p>
          <a:p>
            <a:pPr marL="101600">
              <a:lnSpc>
                <a:spcPct val="100000"/>
              </a:lnSpc>
              <a:spcBef>
                <a:spcPts val="880"/>
              </a:spcBef>
            </a:pPr>
            <a:r>
              <a:rPr lang="en-US" sz="1200" dirty="0">
                <a:latin typeface="Calibri"/>
                <a:cs typeface="Calibri"/>
              </a:rPr>
              <a:t>After deducting therefrom the said fees, the tax collector shall deposit the funds into a depository designated by the trustees of the District for the account of the District. For the purpose of determining property subject to the District assessment, a "residential parcel" shall be construed to mean a parcel, as identified by the property appraiser of Manatee County, or a platted subdivision lot or a proportionate share thereof as of January 1 of the taxable year. The District assessment shall not be an ad valorem tax but rather shall be an assessment assessed equally against all residential parcels or platted subdivision lots of record thereof. </a:t>
            </a:r>
            <a:endParaRPr sz="1200" dirty="0">
              <a:latin typeface="Calibri"/>
              <a:cs typeface="Calibri"/>
            </a:endParaRPr>
          </a:p>
        </p:txBody>
      </p:sp>
      <p:pic>
        <p:nvPicPr>
          <p:cNvPr id="5" name="object 5"/>
          <p:cNvPicPr/>
          <p:nvPr/>
        </p:nvPicPr>
        <p:blipFill>
          <a:blip r:embed="rId2" cstate="print"/>
          <a:stretch>
            <a:fillRect/>
          </a:stretch>
        </p:blipFill>
        <p:spPr>
          <a:xfrm>
            <a:off x="7968245" y="1"/>
            <a:ext cx="4223754" cy="68579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DCC57D6-14D5-1A97-EECF-0E6AB8B5F4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70994" y="52057"/>
            <a:ext cx="5250012" cy="67538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8000"/>
          </a:xfrm>
          <a:custGeom>
            <a:avLst/>
            <a:gdLst/>
            <a:ahLst/>
            <a:cxnLst/>
            <a:rect l="l" t="t" r="r" b="b"/>
            <a:pathLst>
              <a:path w="9025255" h="6858000">
                <a:moveTo>
                  <a:pt x="9024721" y="0"/>
                </a:moveTo>
                <a:lnTo>
                  <a:pt x="0" y="0"/>
                </a:lnTo>
                <a:lnTo>
                  <a:pt x="0" y="6858000"/>
                </a:lnTo>
                <a:lnTo>
                  <a:pt x="9024721" y="6858000"/>
                </a:lnTo>
                <a:lnTo>
                  <a:pt x="9024721" y="0"/>
                </a:lnTo>
                <a:close/>
              </a:path>
            </a:pathLst>
          </a:custGeom>
          <a:solidFill>
            <a:schemeClr val="bg1">
              <a:alpha val="14900"/>
            </a:schemeClr>
          </a:solidFill>
        </p:spPr>
        <p:txBody>
          <a:bodyPr wrap="square" lIns="0" tIns="0" rIns="0" bIns="0" rtlCol="0"/>
          <a:lstStyle/>
          <a:p>
            <a:endParaRPr/>
          </a:p>
        </p:txBody>
      </p:sp>
      <p:sp>
        <p:nvSpPr>
          <p:cNvPr id="3" name="object 3"/>
          <p:cNvSpPr txBox="1">
            <a:spLocks noGrp="1"/>
          </p:cNvSpPr>
          <p:nvPr>
            <p:ph type="title"/>
          </p:nvPr>
        </p:nvSpPr>
        <p:spPr>
          <a:xfrm>
            <a:off x="152401" y="574262"/>
            <a:ext cx="6858000" cy="2080441"/>
          </a:xfrm>
          <a:prstGeom prst="rect">
            <a:avLst/>
          </a:prstGeom>
        </p:spPr>
        <p:txBody>
          <a:bodyPr vert="horz" wrap="square" lIns="0" tIns="414401" rIns="0" bIns="0" rtlCol="0">
            <a:spAutoFit/>
          </a:bodyPr>
          <a:lstStyle/>
          <a:p>
            <a:pPr marL="12700" algn="ctr">
              <a:lnSpc>
                <a:spcPct val="100000"/>
              </a:lnSpc>
              <a:spcBef>
                <a:spcPts val="95"/>
              </a:spcBef>
            </a:pPr>
            <a:r>
              <a:rPr lang="en-US" sz="3600" spc="130" dirty="0">
                <a:latin typeface="Microsoft Sans Serif" panose="020B0604020202020204" pitchFamily="34" charset="0"/>
                <a:ea typeface="Microsoft Sans Serif" panose="020B0604020202020204" pitchFamily="34" charset="0"/>
                <a:cs typeface="Microsoft Sans Serif" panose="020B0604020202020204" pitchFamily="34" charset="0"/>
              </a:rPr>
              <a:t>How Does Trailer Estates Get the Money to Fund the Budget? </a:t>
            </a:r>
            <a:endParaRPr sz="3600" spc="13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5"/>
          <p:cNvPicPr/>
          <p:nvPr/>
        </p:nvPicPr>
        <p:blipFill>
          <a:blip r:embed="rId3" cstate="print">
            <a:extLst>
              <a:ext uri="{28A0092B-C50C-407E-A947-70E740481C1C}">
                <a14:useLocalDpi xmlns:a14="http://schemas.microsoft.com/office/drawing/2010/main" val="0"/>
              </a:ext>
            </a:extLst>
          </a:blip>
          <a:srcRect/>
          <a:stretch/>
        </p:blipFill>
        <p:spPr>
          <a:xfrm>
            <a:off x="7010401" y="0"/>
            <a:ext cx="5181598" cy="6858000"/>
          </a:xfrm>
          <a:prstGeom prst="rect">
            <a:avLst/>
          </a:prstGeom>
          <a:solidFill>
            <a:schemeClr val="bg1"/>
          </a:solidFill>
        </p:spPr>
      </p:pic>
      <p:sp>
        <p:nvSpPr>
          <p:cNvPr id="6" name="Rectangle 5">
            <a:extLst>
              <a:ext uri="{FF2B5EF4-FFF2-40B4-BE49-F238E27FC236}">
                <a16:creationId xmlns:a16="http://schemas.microsoft.com/office/drawing/2014/main" id="{E0DFE5C4-6D95-3CF2-7DA5-629D30862DA9}"/>
              </a:ext>
            </a:extLst>
          </p:cNvPr>
          <p:cNvSpPr/>
          <p:nvPr/>
        </p:nvSpPr>
        <p:spPr>
          <a:xfrm>
            <a:off x="8001000" y="457200"/>
            <a:ext cx="31242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975C6E-82FB-66D8-7387-128E80B9FC4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46668" y="2820363"/>
            <a:ext cx="7368135" cy="31222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096"/>
            <a:ext cx="12192000" cy="6858000"/>
          </a:xfrm>
          <a:custGeom>
            <a:avLst/>
            <a:gdLst/>
            <a:ahLst/>
            <a:cxnLst/>
            <a:rect l="l" t="t" r="r" b="b"/>
            <a:pathLst>
              <a:path w="9025255" h="6858000">
                <a:moveTo>
                  <a:pt x="9024721" y="0"/>
                </a:moveTo>
                <a:lnTo>
                  <a:pt x="0" y="0"/>
                </a:lnTo>
                <a:lnTo>
                  <a:pt x="0" y="6858000"/>
                </a:lnTo>
                <a:lnTo>
                  <a:pt x="9024721" y="6858000"/>
                </a:lnTo>
                <a:lnTo>
                  <a:pt x="9024721" y="0"/>
                </a:lnTo>
                <a:close/>
              </a:path>
            </a:pathLst>
          </a:custGeom>
          <a:solidFill>
            <a:srgbClr val="82766A">
              <a:alpha val="14900"/>
            </a:srgbClr>
          </a:solidFill>
        </p:spPr>
        <p:txBody>
          <a:bodyPr wrap="square" lIns="0" tIns="0" rIns="0" bIns="0" rtlCol="0"/>
          <a:lstStyle/>
          <a:p>
            <a:r>
              <a:rPr kumimoji="0" lang="en-US" sz="3600" b="0" i="0" u="none" strike="noStrike" kern="0" cap="none" spc="130" normalizeH="0" baseline="0" noProof="0" dirty="0">
                <a:ln>
                  <a:noFill/>
                </a:ln>
                <a:solidFill>
                  <a:srgbClr val="252525"/>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endParaRPr dirty="0"/>
          </a:p>
        </p:txBody>
      </p:sp>
      <p:pic>
        <p:nvPicPr>
          <p:cNvPr id="5" name="object 5"/>
          <p:cNvPicPr/>
          <p:nvPr/>
        </p:nvPicPr>
        <p:blipFill>
          <a:blip r:embed="rId2" cstate="print">
            <a:extLst>
              <a:ext uri="{28A0092B-C50C-407E-A947-70E740481C1C}">
                <a14:useLocalDpi xmlns:a14="http://schemas.microsoft.com/office/drawing/2010/main" val="0"/>
              </a:ext>
            </a:extLst>
          </a:blip>
          <a:srcRect/>
          <a:stretch/>
        </p:blipFill>
        <p:spPr>
          <a:xfrm>
            <a:off x="7934811" y="0"/>
            <a:ext cx="4223754" cy="3262850"/>
          </a:xfrm>
          <a:prstGeom prst="rect">
            <a:avLst/>
          </a:prstGeom>
        </p:spPr>
      </p:pic>
      <p:sp>
        <p:nvSpPr>
          <p:cNvPr id="8" name="TextBox 7">
            <a:extLst>
              <a:ext uri="{FF2B5EF4-FFF2-40B4-BE49-F238E27FC236}">
                <a16:creationId xmlns:a16="http://schemas.microsoft.com/office/drawing/2014/main" id="{C29F9ECE-17E3-A747-8683-3F800C035206}"/>
              </a:ext>
            </a:extLst>
          </p:cNvPr>
          <p:cNvSpPr txBox="1"/>
          <p:nvPr/>
        </p:nvSpPr>
        <p:spPr>
          <a:xfrm>
            <a:off x="304800" y="381000"/>
            <a:ext cx="6858000" cy="1200329"/>
          </a:xfrm>
          <a:prstGeom prst="rect">
            <a:avLst/>
          </a:prstGeom>
          <a:noFill/>
        </p:spPr>
        <p:txBody>
          <a:bodyPr wrap="square" rtlCol="0">
            <a:spAutoFit/>
          </a:bodyPr>
          <a:lstStyle/>
          <a:p>
            <a:pPr algn="ctr"/>
            <a:r>
              <a:rPr kumimoji="0" lang="en-US" sz="3600" b="0" i="0" u="none" strike="noStrike" kern="0" cap="none" spc="130" normalizeH="0" baseline="0" noProof="0" dirty="0">
                <a:ln>
                  <a:noFill/>
                </a:ln>
                <a:solidFill>
                  <a:srgbClr val="252525"/>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Where Does the Money </a:t>
            </a:r>
            <a:r>
              <a:rPr lang="en-US" sz="3600" spc="130"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G</a:t>
            </a:r>
            <a:r>
              <a:rPr kumimoji="0" lang="en-US" sz="3600" b="0" i="0" u="none" strike="noStrike" kern="0" cap="none" spc="130" normalizeH="0" baseline="0" noProof="0" dirty="0">
                <a:ln>
                  <a:noFill/>
                </a:ln>
                <a:solidFill>
                  <a:srgbClr val="252525"/>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o? (Expenditures) </a:t>
            </a:r>
            <a:endParaRPr lang="en-US" dirty="0"/>
          </a:p>
        </p:txBody>
      </p:sp>
      <p:pic>
        <p:nvPicPr>
          <p:cNvPr id="9" name="Picture 8">
            <a:extLst>
              <a:ext uri="{FF2B5EF4-FFF2-40B4-BE49-F238E27FC236}">
                <a16:creationId xmlns:a16="http://schemas.microsoft.com/office/drawing/2014/main" id="{8B174867-E8EE-A26D-4BF0-C7DB956A53F8}"/>
              </a:ext>
            </a:extLst>
          </p:cNvPr>
          <p:cNvPicPr>
            <a:picLocks noChangeAspect="1"/>
          </p:cNvPicPr>
          <p:nvPr/>
        </p:nvPicPr>
        <p:blipFill>
          <a:blip r:embed="rId3"/>
          <a:stretch>
            <a:fillRect/>
          </a:stretch>
        </p:blipFill>
        <p:spPr>
          <a:xfrm>
            <a:off x="191123" y="2667000"/>
            <a:ext cx="7505664" cy="36517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05744" y="0"/>
            <a:ext cx="1286255" cy="6857999"/>
          </a:xfrm>
          <a:prstGeom prst="rect">
            <a:avLst/>
          </a:prstGeom>
        </p:spPr>
      </p:pic>
      <p:sp>
        <p:nvSpPr>
          <p:cNvPr id="3" name="object 3"/>
          <p:cNvSpPr txBox="1">
            <a:spLocks noGrp="1"/>
          </p:cNvSpPr>
          <p:nvPr>
            <p:ph type="title"/>
          </p:nvPr>
        </p:nvSpPr>
        <p:spPr>
          <a:xfrm>
            <a:off x="1129619" y="574262"/>
            <a:ext cx="9932761" cy="959238"/>
          </a:xfrm>
          <a:prstGeom prst="rect">
            <a:avLst/>
          </a:prstGeom>
        </p:spPr>
        <p:txBody>
          <a:bodyPr vert="horz" wrap="square" lIns="0" tIns="96521" rIns="0" bIns="0" rtlCol="0">
            <a:spAutoFit/>
          </a:bodyPr>
          <a:lstStyle/>
          <a:p>
            <a:pPr marL="1931035" algn="l">
              <a:lnSpc>
                <a:spcPct val="100000"/>
              </a:lnSpc>
              <a:spcBef>
                <a:spcPts val="95"/>
              </a:spcBef>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Within </a:t>
            </a:r>
            <a:r>
              <a:rPr dirty="0">
                <a:latin typeface="Microsoft Sans Serif" panose="020B0604020202020204" pitchFamily="34" charset="0"/>
                <a:ea typeface="Microsoft Sans Serif" panose="020B0604020202020204" pitchFamily="34" charset="0"/>
                <a:cs typeface="Microsoft Sans Serif" panose="020B0604020202020204" pitchFamily="34" charset="0"/>
              </a:rPr>
              <a:t>2025</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-26</a:t>
            </a:r>
            <a:r>
              <a:rPr spc="35"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spc="130" dirty="0">
                <a:latin typeface="Microsoft Sans Serif" panose="020B0604020202020204" pitchFamily="34" charset="0"/>
                <a:ea typeface="Microsoft Sans Serif" panose="020B0604020202020204" pitchFamily="34" charset="0"/>
                <a:cs typeface="Microsoft Sans Serif" panose="020B0604020202020204" pitchFamily="34" charset="0"/>
              </a:rPr>
              <a:t>B</a:t>
            </a:r>
            <a:r>
              <a:rPr lang="en-US" spc="130" dirty="0">
                <a:latin typeface="Microsoft Sans Serif" panose="020B0604020202020204" pitchFamily="34" charset="0"/>
                <a:ea typeface="Microsoft Sans Serif" panose="020B0604020202020204" pitchFamily="34" charset="0"/>
                <a:cs typeface="Microsoft Sans Serif" panose="020B0604020202020204" pitchFamily="34" charset="0"/>
              </a:rPr>
              <a:t>udget</a:t>
            </a:r>
            <a:r>
              <a:rPr spc="15" dirty="0">
                <a:latin typeface="Microsoft Sans Serif" panose="020B0604020202020204" pitchFamily="34" charset="0"/>
                <a:ea typeface="Microsoft Sans Serif" panose="020B0604020202020204" pitchFamily="34" charset="0"/>
                <a:cs typeface="Microsoft Sans Serif" panose="020B0604020202020204" pitchFamily="34" charset="0"/>
              </a:rPr>
              <a:t> </a:t>
            </a:r>
            <a:br>
              <a:rPr lang="en-US" spc="15"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pc="15" dirty="0">
                <a:latin typeface="Microsoft Sans Serif" panose="020B0604020202020204" pitchFamily="34" charset="0"/>
                <a:ea typeface="Microsoft Sans Serif" panose="020B0604020202020204" pitchFamily="34" charset="0"/>
                <a:cs typeface="Microsoft Sans Serif" panose="020B0604020202020204" pitchFamily="34" charset="0"/>
              </a:rPr>
              <a:t>Important Contracts Expiring </a:t>
            </a:r>
            <a:endParaRPr spc="13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4" name="object 4"/>
          <p:cNvGraphicFramePr>
            <a:graphicFrameLocks noGrp="1"/>
          </p:cNvGraphicFramePr>
          <p:nvPr>
            <p:extLst>
              <p:ext uri="{D42A27DB-BD31-4B8C-83A1-F6EECF244321}">
                <p14:modId xmlns:p14="http://schemas.microsoft.com/office/powerpoint/2010/main" val="2789175333"/>
              </p:ext>
            </p:extLst>
          </p:nvPr>
        </p:nvGraphicFramePr>
        <p:xfrm>
          <a:off x="853186" y="1501387"/>
          <a:ext cx="9738614" cy="4481830"/>
        </p:xfrm>
        <a:graphic>
          <a:graphicData uri="http://schemas.openxmlformats.org/drawingml/2006/table">
            <a:tbl>
              <a:tblPr firstRow="1" bandRow="1">
                <a:tableStyleId>{2D5ABB26-0587-4C30-8999-92F81FD0307C}</a:tableStyleId>
              </a:tblPr>
              <a:tblGrid>
                <a:gridCol w="4869307">
                  <a:extLst>
                    <a:ext uri="{9D8B030D-6E8A-4147-A177-3AD203B41FA5}">
                      <a16:colId xmlns:a16="http://schemas.microsoft.com/office/drawing/2014/main" val="20000"/>
                    </a:ext>
                  </a:extLst>
                </a:gridCol>
                <a:gridCol w="4869307">
                  <a:extLst>
                    <a:ext uri="{9D8B030D-6E8A-4147-A177-3AD203B41FA5}">
                      <a16:colId xmlns:a16="http://schemas.microsoft.com/office/drawing/2014/main" val="20001"/>
                    </a:ext>
                  </a:extLst>
                </a:gridCol>
              </a:tblGrid>
              <a:tr h="303300">
                <a:tc>
                  <a:txBody>
                    <a:bodyPr/>
                    <a:lstStyle/>
                    <a:p>
                      <a:pPr algn="ctr">
                        <a:lnSpc>
                          <a:spcPct val="100000"/>
                        </a:lnSpc>
                        <a:spcBef>
                          <a:spcPts val="245"/>
                        </a:spcBef>
                      </a:pPr>
                      <a:r>
                        <a:rPr lang="en-US" sz="1800" b="1" spc="105" dirty="0">
                          <a:latin typeface="Calibri"/>
                          <a:cs typeface="Calibri"/>
                        </a:rPr>
                        <a:t>Contract</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7D6"/>
                    </a:solidFill>
                  </a:tcPr>
                </a:tc>
                <a:tc>
                  <a:txBody>
                    <a:bodyPr/>
                    <a:lstStyle/>
                    <a:p>
                      <a:pPr algn="ctr">
                        <a:lnSpc>
                          <a:spcPct val="100000"/>
                        </a:lnSpc>
                        <a:spcBef>
                          <a:spcPts val="245"/>
                        </a:spcBef>
                      </a:pPr>
                      <a:r>
                        <a:rPr lang="en-US" sz="1800" dirty="0">
                          <a:latin typeface="Calibri"/>
                          <a:cs typeface="Calibri"/>
                        </a:rPr>
                        <a:t>Details</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7D6"/>
                    </a:solidFill>
                  </a:tcPr>
                </a:tc>
                <a:extLst>
                  <a:ext uri="{0D108BD9-81ED-4DB2-BD59-A6C34878D82A}">
                    <a16:rowId xmlns:a16="http://schemas.microsoft.com/office/drawing/2014/main" val="10000"/>
                  </a:ext>
                </a:extLst>
              </a:tr>
              <a:tr h="1719733">
                <a:tc>
                  <a:txBody>
                    <a:bodyPr/>
                    <a:lstStyle/>
                    <a:p>
                      <a:pPr marL="90805" marR="305435">
                        <a:lnSpc>
                          <a:spcPct val="100000"/>
                        </a:lnSpc>
                        <a:spcBef>
                          <a:spcPts val="215"/>
                        </a:spcBef>
                      </a:pPr>
                      <a:r>
                        <a:rPr lang="en-US" sz="1800" dirty="0">
                          <a:latin typeface="Calibri"/>
                          <a:cs typeface="Calibri"/>
                        </a:rPr>
                        <a:t>Curbside Trash Pickups, Dumpsters for Recycling, Trash, and Yard Waste.</a:t>
                      </a:r>
                    </a:p>
                    <a:p>
                      <a:pPr marL="90805" marR="305435">
                        <a:lnSpc>
                          <a:spcPct val="100000"/>
                        </a:lnSpc>
                        <a:spcBef>
                          <a:spcPts val="215"/>
                        </a:spcBef>
                      </a:pPr>
                      <a:endParaRPr lang="en-US" sz="1800" dirty="0">
                        <a:latin typeface="Calibri"/>
                        <a:cs typeface="Calibri"/>
                      </a:endParaRPr>
                    </a:p>
                    <a:p>
                      <a:pPr marL="90805" marR="305435">
                        <a:lnSpc>
                          <a:spcPct val="100000"/>
                        </a:lnSpc>
                        <a:spcBef>
                          <a:spcPts val="215"/>
                        </a:spcBef>
                      </a:pPr>
                      <a:r>
                        <a:rPr lang="en-US" sz="1800" dirty="0">
                          <a:latin typeface="Calibri"/>
                          <a:cs typeface="Calibri"/>
                        </a:rPr>
                        <a:t>Contract with Waste Pro Ends 3/31/2026</a:t>
                      </a:r>
                      <a:endParaRPr sz="1800" dirty="0">
                        <a:latin typeface="Calibri"/>
                        <a:cs typeface="Calibri"/>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B"/>
                    </a:solidFill>
                  </a:tcPr>
                </a:tc>
                <a:tc>
                  <a:txBody>
                    <a:bodyPr/>
                    <a:lstStyle/>
                    <a:p>
                      <a:pPr marL="90805">
                        <a:lnSpc>
                          <a:spcPct val="100000"/>
                        </a:lnSpc>
                        <a:spcBef>
                          <a:spcPts val="215"/>
                        </a:spcBef>
                      </a:pPr>
                      <a:r>
                        <a:rPr lang="en-US" sz="1800" dirty="0">
                          <a:latin typeface="Calibri"/>
                          <a:cs typeface="Calibri"/>
                        </a:rPr>
                        <a:t>Current Contract Cost  - $173,000Yr</a:t>
                      </a:r>
                    </a:p>
                    <a:p>
                      <a:pPr marL="90805">
                        <a:lnSpc>
                          <a:spcPct val="100000"/>
                        </a:lnSpc>
                        <a:spcBef>
                          <a:spcPts val="215"/>
                        </a:spcBef>
                      </a:pPr>
                      <a:r>
                        <a:rPr lang="en-US" sz="1800" dirty="0">
                          <a:latin typeface="Calibri"/>
                          <a:cs typeface="Calibri"/>
                        </a:rPr>
                        <a:t>Contract Cost 2024-25 - $250,000 (Hurricanes)</a:t>
                      </a:r>
                    </a:p>
                    <a:p>
                      <a:pPr marL="90805">
                        <a:lnSpc>
                          <a:spcPct val="100000"/>
                        </a:lnSpc>
                        <a:spcBef>
                          <a:spcPts val="215"/>
                        </a:spcBef>
                      </a:pPr>
                      <a:r>
                        <a:rPr lang="en-US" sz="1800" dirty="0">
                          <a:latin typeface="Calibri"/>
                          <a:cs typeface="Calibri"/>
                        </a:rPr>
                        <a:t>Options- </a:t>
                      </a:r>
                    </a:p>
                    <a:p>
                      <a:pPr marL="90805">
                        <a:lnSpc>
                          <a:spcPct val="100000"/>
                        </a:lnSpc>
                        <a:spcBef>
                          <a:spcPts val="215"/>
                        </a:spcBef>
                      </a:pPr>
                      <a:r>
                        <a:rPr lang="en-US" sz="1800" dirty="0">
                          <a:latin typeface="Calibri"/>
                          <a:cs typeface="Calibri"/>
                        </a:rPr>
                        <a:t>1. Switch To County Curbside Pickups of All Waste                                    </a:t>
                      </a:r>
                    </a:p>
                    <a:p>
                      <a:pPr marL="90805">
                        <a:lnSpc>
                          <a:spcPct val="100000"/>
                        </a:lnSpc>
                        <a:spcBef>
                          <a:spcPts val="215"/>
                        </a:spcBef>
                      </a:pPr>
                      <a:r>
                        <a:rPr lang="en-US" sz="1800" dirty="0">
                          <a:latin typeface="Calibri"/>
                          <a:cs typeface="Calibri"/>
                        </a:rPr>
                        <a:t>2. Rebid Current Contract As-Is</a:t>
                      </a:r>
                    </a:p>
                    <a:p>
                      <a:pPr marL="90805">
                        <a:lnSpc>
                          <a:spcPct val="100000"/>
                        </a:lnSpc>
                        <a:spcBef>
                          <a:spcPts val="215"/>
                        </a:spcBef>
                      </a:pPr>
                      <a:r>
                        <a:rPr lang="en-US" sz="1800" dirty="0">
                          <a:latin typeface="Calibri"/>
                          <a:cs typeface="Calibri"/>
                        </a:rPr>
                        <a:t>3. Rebid Contract Without Dumpsters</a:t>
                      </a: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B"/>
                    </a:solidFill>
                  </a:tcPr>
                </a:tc>
                <a:extLst>
                  <a:ext uri="{0D108BD9-81ED-4DB2-BD59-A6C34878D82A}">
                    <a16:rowId xmlns:a16="http://schemas.microsoft.com/office/drawing/2014/main" val="10001"/>
                  </a:ext>
                </a:extLst>
              </a:tr>
              <a:tr h="1230604">
                <a:tc>
                  <a:txBody>
                    <a:bodyPr/>
                    <a:lstStyle/>
                    <a:p>
                      <a:pPr marL="90805">
                        <a:lnSpc>
                          <a:spcPct val="100000"/>
                        </a:lnSpc>
                        <a:spcBef>
                          <a:spcPts val="215"/>
                        </a:spcBef>
                      </a:pPr>
                      <a:r>
                        <a:rPr lang="en-US" sz="1800" dirty="0">
                          <a:latin typeface="Calibri"/>
                          <a:cs typeface="Calibri"/>
                        </a:rPr>
                        <a:t>Laundromat – Washing Machines and Dryers</a:t>
                      </a:r>
                    </a:p>
                    <a:p>
                      <a:pPr marL="90805">
                        <a:lnSpc>
                          <a:spcPct val="100000"/>
                        </a:lnSpc>
                        <a:spcBef>
                          <a:spcPts val="215"/>
                        </a:spcBef>
                      </a:pPr>
                      <a:endParaRPr lang="en-US" sz="1800" dirty="0">
                        <a:latin typeface="Calibri"/>
                        <a:cs typeface="Calibri"/>
                      </a:endParaRPr>
                    </a:p>
                    <a:p>
                      <a:pPr marL="90805">
                        <a:lnSpc>
                          <a:spcPct val="100000"/>
                        </a:lnSpc>
                        <a:spcBef>
                          <a:spcPts val="215"/>
                        </a:spcBef>
                      </a:pPr>
                      <a:r>
                        <a:rPr lang="en-US" sz="1800" dirty="0">
                          <a:latin typeface="Calibri"/>
                          <a:cs typeface="Calibri"/>
                        </a:rPr>
                        <a:t>Contract with </a:t>
                      </a:r>
                      <a:r>
                        <a:rPr lang="en-US" sz="1800" dirty="0" err="1">
                          <a:latin typeface="Calibri"/>
                          <a:cs typeface="Calibri"/>
                        </a:rPr>
                        <a:t>Washco</a:t>
                      </a:r>
                      <a:r>
                        <a:rPr lang="en-US" sz="1800" dirty="0">
                          <a:latin typeface="Calibri"/>
                          <a:cs typeface="Calibri"/>
                        </a:rPr>
                        <a:t> (Caldwell/Gregory) </a:t>
                      </a:r>
                    </a:p>
                    <a:p>
                      <a:pPr marL="90805">
                        <a:lnSpc>
                          <a:spcPct val="100000"/>
                        </a:lnSpc>
                        <a:spcBef>
                          <a:spcPts val="215"/>
                        </a:spcBef>
                      </a:pPr>
                      <a:r>
                        <a:rPr lang="en-US" sz="1800" dirty="0">
                          <a:latin typeface="Calibri"/>
                          <a:cs typeface="Calibri"/>
                        </a:rPr>
                        <a:t>Ends 5/28/2026</a:t>
                      </a:r>
                      <a:endParaRPr sz="1800" dirty="0">
                        <a:latin typeface="Calibri"/>
                        <a:cs typeface="Calibri"/>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7D6"/>
                    </a:solidFill>
                  </a:tcPr>
                </a:tc>
                <a:tc>
                  <a:txBody>
                    <a:bodyPr/>
                    <a:lstStyle/>
                    <a:p>
                      <a:pPr marL="90805">
                        <a:lnSpc>
                          <a:spcPct val="100000"/>
                        </a:lnSpc>
                        <a:spcBef>
                          <a:spcPts val="215"/>
                        </a:spcBef>
                      </a:pPr>
                      <a:r>
                        <a:rPr lang="en-US" sz="1800" dirty="0">
                          <a:latin typeface="Calibri"/>
                          <a:cs typeface="Calibri"/>
                        </a:rPr>
                        <a:t>Current Contract Value (Revenue) - $3900/Yr </a:t>
                      </a:r>
                    </a:p>
                    <a:p>
                      <a:pPr marL="90805">
                        <a:lnSpc>
                          <a:spcPct val="100000"/>
                        </a:lnSpc>
                        <a:spcBef>
                          <a:spcPts val="215"/>
                        </a:spcBef>
                      </a:pPr>
                      <a:r>
                        <a:rPr lang="en-US" sz="1800" dirty="0">
                          <a:latin typeface="Calibri"/>
                          <a:cs typeface="Calibri"/>
                        </a:rPr>
                        <a:t>Options-</a:t>
                      </a:r>
                    </a:p>
                    <a:p>
                      <a:pPr marL="433705" indent="-342900">
                        <a:lnSpc>
                          <a:spcPct val="100000"/>
                        </a:lnSpc>
                        <a:spcBef>
                          <a:spcPts val="215"/>
                        </a:spcBef>
                        <a:buAutoNum type="arabicPeriod"/>
                      </a:pPr>
                      <a:r>
                        <a:rPr lang="en-US" sz="1800" dirty="0">
                          <a:latin typeface="Calibri"/>
                          <a:cs typeface="Calibri"/>
                        </a:rPr>
                        <a:t>Try and Renew Contract (Unlikely)</a:t>
                      </a:r>
                    </a:p>
                    <a:p>
                      <a:pPr marL="433705" indent="-342900">
                        <a:lnSpc>
                          <a:spcPct val="100000"/>
                        </a:lnSpc>
                        <a:spcBef>
                          <a:spcPts val="215"/>
                        </a:spcBef>
                        <a:buAutoNum type="arabicPeriod"/>
                      </a:pPr>
                      <a:r>
                        <a:rPr lang="en-US" sz="1800" dirty="0">
                          <a:latin typeface="Calibri"/>
                          <a:cs typeface="Calibri"/>
                        </a:rPr>
                        <a:t>Eliminate Laundromat-Use New Laundromat at Corner in Plaza – Easy Access by Golf Cart</a:t>
                      </a:r>
                      <a:endParaRPr sz="1800" dirty="0">
                        <a:latin typeface="Calibri"/>
                        <a:cs typeface="Calibri"/>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7D6"/>
                    </a:solidFill>
                  </a:tcPr>
                </a:tc>
                <a:extLst>
                  <a:ext uri="{0D108BD9-81ED-4DB2-BD59-A6C34878D82A}">
                    <a16:rowId xmlns:a16="http://schemas.microsoft.com/office/drawing/2014/main" val="10002"/>
                  </a:ext>
                </a:extLst>
              </a:tr>
              <a:tr h="747861">
                <a:tc>
                  <a:txBody>
                    <a:bodyPr/>
                    <a:lstStyle/>
                    <a:p>
                      <a:pPr marL="90805" marR="424180">
                        <a:lnSpc>
                          <a:spcPct val="100000"/>
                        </a:lnSpc>
                        <a:spcBef>
                          <a:spcPts val="215"/>
                        </a:spcBef>
                      </a:pPr>
                      <a:r>
                        <a:rPr lang="en-US" sz="1800" dirty="0">
                          <a:latin typeface="Calibri"/>
                          <a:cs typeface="Calibri"/>
                        </a:rPr>
                        <a:t>Financial Audit Services</a:t>
                      </a:r>
                    </a:p>
                    <a:p>
                      <a:pPr marL="90805" marR="424180">
                        <a:lnSpc>
                          <a:spcPct val="100000"/>
                        </a:lnSpc>
                        <a:spcBef>
                          <a:spcPts val="215"/>
                        </a:spcBef>
                      </a:pPr>
                      <a:r>
                        <a:rPr lang="en-US" sz="1800" dirty="0">
                          <a:latin typeface="Calibri"/>
                          <a:cs typeface="Calibri"/>
                        </a:rPr>
                        <a:t>Contract with Maudlin Jenkins</a:t>
                      </a:r>
                    </a:p>
                    <a:p>
                      <a:pPr marL="90805" marR="424180">
                        <a:lnSpc>
                          <a:spcPct val="100000"/>
                        </a:lnSpc>
                        <a:spcBef>
                          <a:spcPts val="215"/>
                        </a:spcBef>
                      </a:pPr>
                      <a:endParaRPr sz="1800" dirty="0">
                        <a:latin typeface="Calibri"/>
                        <a:cs typeface="Calibri"/>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B"/>
                    </a:solidFill>
                  </a:tcPr>
                </a:tc>
                <a:tc>
                  <a:txBody>
                    <a:bodyPr/>
                    <a:lstStyle/>
                    <a:p>
                      <a:pPr marL="90805" marR="496570">
                        <a:lnSpc>
                          <a:spcPct val="100000"/>
                        </a:lnSpc>
                        <a:spcBef>
                          <a:spcPts val="215"/>
                        </a:spcBef>
                      </a:pPr>
                      <a:r>
                        <a:rPr lang="en-US" sz="1800" dirty="0">
                          <a:latin typeface="Calibri"/>
                          <a:cs typeface="Calibri"/>
                        </a:rPr>
                        <a:t>Current Contract Value - $+/- $17,500yr</a:t>
                      </a:r>
                    </a:p>
                    <a:p>
                      <a:pPr marL="90805" marR="496570">
                        <a:lnSpc>
                          <a:spcPct val="100000"/>
                        </a:lnSpc>
                        <a:spcBef>
                          <a:spcPts val="215"/>
                        </a:spcBef>
                      </a:pPr>
                      <a:r>
                        <a:rPr lang="en-US" sz="1800" dirty="0">
                          <a:latin typeface="Calibri"/>
                          <a:cs typeface="Calibri"/>
                        </a:rPr>
                        <a:t>Required to Rebid Services</a:t>
                      </a:r>
                      <a:endParaRPr sz="1800" dirty="0">
                        <a:latin typeface="Calibri"/>
                        <a:cs typeface="Calibri"/>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B"/>
                    </a:solidFill>
                  </a:tcPr>
                </a:tc>
                <a:extLst>
                  <a:ext uri="{0D108BD9-81ED-4DB2-BD59-A6C34878D82A}">
                    <a16:rowId xmlns:a16="http://schemas.microsoft.com/office/drawing/2014/main" val="10003"/>
                  </a:ext>
                </a:extLst>
              </a:tr>
            </a:tbl>
          </a:graphicData>
        </a:graphic>
      </p:graphicFrame>
      <p:sp>
        <p:nvSpPr>
          <p:cNvPr id="5" name="Arrow: Down 4">
            <a:extLst>
              <a:ext uri="{FF2B5EF4-FFF2-40B4-BE49-F238E27FC236}">
                <a16:creationId xmlns:a16="http://schemas.microsoft.com/office/drawing/2014/main" id="{05F90AF6-B3F3-AA52-E96C-F985B0619420}"/>
              </a:ext>
            </a:extLst>
          </p:cNvPr>
          <p:cNvSpPr/>
          <p:nvPr/>
        </p:nvSpPr>
        <p:spPr>
          <a:xfrm>
            <a:off x="10058400" y="3657600"/>
            <a:ext cx="76200" cy="1568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9025255" h="6858000">
                <a:moveTo>
                  <a:pt x="9024721" y="0"/>
                </a:moveTo>
                <a:lnTo>
                  <a:pt x="0" y="0"/>
                </a:lnTo>
                <a:lnTo>
                  <a:pt x="0" y="6858000"/>
                </a:lnTo>
                <a:lnTo>
                  <a:pt x="9024721" y="6858000"/>
                </a:lnTo>
                <a:lnTo>
                  <a:pt x="9024721" y="0"/>
                </a:lnTo>
                <a:close/>
              </a:path>
            </a:pathLst>
          </a:custGeom>
          <a:solidFill>
            <a:srgbClr val="82766A">
              <a:alpha val="14900"/>
            </a:srgbClr>
          </a:solidFill>
        </p:spPr>
        <p:txBody>
          <a:bodyPr wrap="square" lIns="0" tIns="0" rIns="0" bIns="0" rtlCol="0"/>
          <a:lstStyle/>
          <a:p>
            <a:endParaRPr/>
          </a:p>
        </p:txBody>
      </p:sp>
      <p:sp>
        <p:nvSpPr>
          <p:cNvPr id="3" name="object 3"/>
          <p:cNvSpPr txBox="1">
            <a:spLocks noGrp="1"/>
          </p:cNvSpPr>
          <p:nvPr>
            <p:ph type="title"/>
          </p:nvPr>
        </p:nvSpPr>
        <p:spPr>
          <a:xfrm>
            <a:off x="1129619" y="574262"/>
            <a:ext cx="5652181" cy="854456"/>
          </a:xfrm>
          <a:prstGeom prst="rect">
            <a:avLst/>
          </a:prstGeom>
        </p:spPr>
        <p:txBody>
          <a:bodyPr vert="horz" wrap="square" lIns="0" tIns="414401" rIns="0" bIns="0" rtlCol="0">
            <a:spAutoFit/>
          </a:bodyPr>
          <a:lstStyle/>
          <a:p>
            <a:pPr marL="12700">
              <a:lnSpc>
                <a:spcPct val="100000"/>
              </a:lnSpc>
              <a:spcBef>
                <a:spcPts val="95"/>
              </a:spcBef>
            </a:pPr>
            <a:r>
              <a:rPr lang="en-US" spc="90" dirty="0"/>
              <a:t>Hurricane Costs Will Linger</a:t>
            </a:r>
            <a:endParaRPr spc="90" dirty="0"/>
          </a:p>
        </p:txBody>
      </p:sp>
      <p:sp>
        <p:nvSpPr>
          <p:cNvPr id="4" name="object 4"/>
          <p:cNvSpPr txBox="1"/>
          <p:nvPr/>
        </p:nvSpPr>
        <p:spPr>
          <a:xfrm>
            <a:off x="228601" y="2160563"/>
            <a:ext cx="6400800" cy="3593933"/>
          </a:xfrm>
          <a:prstGeom prst="rect">
            <a:avLst/>
          </a:prstGeom>
        </p:spPr>
        <p:txBody>
          <a:bodyPr vert="horz" wrap="square" lIns="0" tIns="13335" rIns="0" bIns="0" rtlCol="0">
            <a:spAutoFit/>
          </a:bodyPr>
          <a:lstStyle/>
          <a:p>
            <a:pPr marL="469900" indent="-457200">
              <a:lnSpc>
                <a:spcPct val="100000"/>
              </a:lnSpc>
              <a:spcBef>
                <a:spcPts val="1000"/>
              </a:spcBef>
              <a:buSzPct val="80000"/>
              <a:buFont typeface="+mj-lt"/>
              <a:buAutoNum type="arabicPeriod"/>
              <a:tabLst>
                <a:tab pos="469265" algn="l"/>
              </a:tabLs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Highly unlikely that the FULL cost of repairs from the 3 weather events (Hurricanes) in 2024 will be finalized before this budget.  They will spill over into this upcoming budget.</a:t>
            </a:r>
          </a:p>
          <a:p>
            <a:pPr marL="469900" indent="-457200">
              <a:lnSpc>
                <a:spcPct val="100000"/>
              </a:lnSpc>
              <a:spcBef>
                <a:spcPts val="1000"/>
              </a:spcBef>
              <a:buSzPct val="80000"/>
              <a:buFont typeface="+mj-lt"/>
              <a:buAutoNum type="arabicPeriod"/>
              <a:tabLst>
                <a:tab pos="469265" algn="l"/>
              </a:tabLs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Insurance Payments will still be coming in as settlements occur.</a:t>
            </a:r>
          </a:p>
          <a:p>
            <a:pPr marL="469900" indent="-457200">
              <a:lnSpc>
                <a:spcPct val="100000"/>
              </a:lnSpc>
              <a:spcBef>
                <a:spcPts val="1000"/>
              </a:spcBef>
              <a:buSzPct val="80000"/>
              <a:buFont typeface="+mj-lt"/>
              <a:buAutoNum type="arabicPeriod"/>
              <a:tabLst>
                <a:tab pos="469265" algn="l"/>
              </a:tabLs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Insurance coverages may be harder to get and afford. </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6" name="Picture 15" descr="Clouds in sky">
            <a:extLst>
              <a:ext uri="{FF2B5EF4-FFF2-40B4-BE49-F238E27FC236}">
                <a16:creationId xmlns:a16="http://schemas.microsoft.com/office/drawing/2014/main" id="{78CF0156-6939-0DD4-8F4B-F40F020F3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0"/>
            <a:ext cx="522876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58A6CF0-4F40-7230-C858-78BB3BF1C5B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782505B-E70B-3E65-B08B-DAA49E9807E8}"/>
              </a:ext>
            </a:extLst>
          </p:cNvPr>
          <p:cNvSpPr/>
          <p:nvPr/>
        </p:nvSpPr>
        <p:spPr>
          <a:xfrm>
            <a:off x="0" y="0"/>
            <a:ext cx="12192000" cy="6858000"/>
          </a:xfrm>
          <a:custGeom>
            <a:avLst/>
            <a:gdLst/>
            <a:ahLst/>
            <a:cxnLst/>
            <a:rect l="l" t="t" r="r" b="b"/>
            <a:pathLst>
              <a:path w="9025255" h="6858000">
                <a:moveTo>
                  <a:pt x="9024721" y="0"/>
                </a:moveTo>
                <a:lnTo>
                  <a:pt x="0" y="0"/>
                </a:lnTo>
                <a:lnTo>
                  <a:pt x="0" y="6858000"/>
                </a:lnTo>
                <a:lnTo>
                  <a:pt x="9024721" y="6858000"/>
                </a:lnTo>
                <a:lnTo>
                  <a:pt x="9024721" y="0"/>
                </a:lnTo>
                <a:close/>
              </a:path>
            </a:pathLst>
          </a:custGeom>
          <a:solidFill>
            <a:srgbClr val="82766A">
              <a:alpha val="14900"/>
            </a:srgbClr>
          </a:solidFill>
        </p:spPr>
        <p:txBody>
          <a:bodyPr wrap="square" lIns="0" tIns="0" rIns="0" bIns="0" rtlCol="0"/>
          <a:lstStyle/>
          <a:p>
            <a:endParaRPr/>
          </a:p>
        </p:txBody>
      </p:sp>
      <p:sp>
        <p:nvSpPr>
          <p:cNvPr id="3" name="object 3">
            <a:extLst>
              <a:ext uri="{FF2B5EF4-FFF2-40B4-BE49-F238E27FC236}">
                <a16:creationId xmlns:a16="http://schemas.microsoft.com/office/drawing/2014/main" id="{2FD5DE93-AB78-3751-2571-654F784AB3A5}"/>
              </a:ext>
            </a:extLst>
          </p:cNvPr>
          <p:cNvSpPr txBox="1">
            <a:spLocks noGrp="1"/>
          </p:cNvSpPr>
          <p:nvPr>
            <p:ph type="title"/>
          </p:nvPr>
        </p:nvSpPr>
        <p:spPr>
          <a:xfrm>
            <a:off x="1129619" y="574262"/>
            <a:ext cx="5652181" cy="1526444"/>
          </a:xfrm>
          <a:prstGeom prst="rect">
            <a:avLst/>
          </a:prstGeom>
        </p:spPr>
        <p:txBody>
          <a:bodyPr vert="horz" wrap="square" lIns="0" tIns="414401" rIns="0" bIns="0" rtlCol="0">
            <a:spAutoFit/>
          </a:bodyPr>
          <a:lstStyle/>
          <a:p>
            <a:pPr marL="12700" algn="ctr">
              <a:lnSpc>
                <a:spcPct val="100000"/>
              </a:lnSpc>
              <a:spcBef>
                <a:spcPts val="95"/>
              </a:spcBef>
            </a:pPr>
            <a:r>
              <a:rPr lang="en-US" sz="3600" b="1" u="sng" spc="90" dirty="0">
                <a:latin typeface="Microsoft Sans Serif" panose="020B0604020202020204" pitchFamily="34" charset="0"/>
                <a:ea typeface="Microsoft Sans Serif" panose="020B0604020202020204" pitchFamily="34" charset="0"/>
                <a:cs typeface="Microsoft Sans Serif" panose="020B0604020202020204" pitchFamily="34" charset="0"/>
              </a:rPr>
              <a:t>Capital Outlay Will be </a:t>
            </a:r>
            <a:br>
              <a:rPr lang="en-US" sz="3600" b="1" u="sng" spc="9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3600" b="1" u="sng" spc="90" dirty="0">
                <a:latin typeface="Microsoft Sans Serif" panose="020B0604020202020204" pitchFamily="34" charset="0"/>
                <a:ea typeface="Microsoft Sans Serif" panose="020B0604020202020204" pitchFamily="34" charset="0"/>
                <a:cs typeface="Microsoft Sans Serif" panose="020B0604020202020204" pitchFamily="34" charset="0"/>
              </a:rPr>
              <a:t>Limited in 2025-26</a:t>
            </a:r>
            <a:endParaRPr sz="3600" b="1" u="sng" spc="9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object 4">
            <a:extLst>
              <a:ext uri="{FF2B5EF4-FFF2-40B4-BE49-F238E27FC236}">
                <a16:creationId xmlns:a16="http://schemas.microsoft.com/office/drawing/2014/main" id="{641B9F10-CE02-DD09-CBCB-F679BE9012B8}"/>
              </a:ext>
            </a:extLst>
          </p:cNvPr>
          <p:cNvSpPr txBox="1"/>
          <p:nvPr/>
        </p:nvSpPr>
        <p:spPr>
          <a:xfrm>
            <a:off x="266700" y="2895600"/>
            <a:ext cx="6400800" cy="2357697"/>
          </a:xfrm>
          <a:prstGeom prst="rect">
            <a:avLst/>
          </a:prstGeom>
        </p:spPr>
        <p:txBody>
          <a:bodyPr vert="horz" wrap="square" lIns="0" tIns="13335" rIns="0" bIns="0" rtlCol="0">
            <a:spAutoFit/>
          </a:bodyPr>
          <a:lstStyle/>
          <a:p>
            <a:pPr marL="469900" indent="-457200">
              <a:lnSpc>
                <a:spcPct val="100000"/>
              </a:lnSpc>
              <a:spcBef>
                <a:spcPts val="1000"/>
              </a:spcBef>
              <a:buSzPct val="80000"/>
              <a:buFont typeface="+mj-lt"/>
              <a:buAutoNum type="arabicPeriod"/>
              <a:tabLst>
                <a:tab pos="469265" algn="l"/>
              </a:tabLs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Projected at $25,000 to cover anything unanticipated which requires Capital Replacement.</a:t>
            </a:r>
          </a:p>
          <a:p>
            <a:pPr marL="469900" indent="-457200">
              <a:lnSpc>
                <a:spcPct val="100000"/>
              </a:lnSpc>
              <a:spcBef>
                <a:spcPts val="1000"/>
              </a:spcBef>
              <a:buSzPct val="80000"/>
              <a:buFont typeface="+mj-lt"/>
              <a:buAutoNum type="arabicPeriod"/>
              <a:tabLst>
                <a:tab pos="469265" algn="l"/>
              </a:tabLs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Capital Outlay was drastically reduced until the complete costs of the hurricanes are satisfied and analyzed. </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6" name="Picture 15" descr="Clouds in sky">
            <a:extLst>
              <a:ext uri="{FF2B5EF4-FFF2-40B4-BE49-F238E27FC236}">
                <a16:creationId xmlns:a16="http://schemas.microsoft.com/office/drawing/2014/main" id="{24A5C360-263C-7584-D01C-7F926E32F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0"/>
            <a:ext cx="5228760" cy="6858000"/>
          </a:xfrm>
          <a:prstGeom prst="rect">
            <a:avLst/>
          </a:prstGeom>
        </p:spPr>
      </p:pic>
    </p:spTree>
    <p:extLst>
      <p:ext uri="{BB962C8B-B14F-4D97-AF65-F5344CB8AC3E}">
        <p14:creationId xmlns:p14="http://schemas.microsoft.com/office/powerpoint/2010/main" val="391715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05744" y="0"/>
            <a:ext cx="1286255" cy="6857999"/>
          </a:xfrm>
          <a:prstGeom prst="rect">
            <a:avLst/>
          </a:prstGeom>
        </p:spPr>
      </p:pic>
      <p:graphicFrame>
        <p:nvGraphicFramePr>
          <p:cNvPr id="3" name="object 3"/>
          <p:cNvGraphicFramePr>
            <a:graphicFrameLocks noGrp="1"/>
          </p:cNvGraphicFramePr>
          <p:nvPr>
            <p:extLst>
              <p:ext uri="{D42A27DB-BD31-4B8C-83A1-F6EECF244321}">
                <p14:modId xmlns:p14="http://schemas.microsoft.com/office/powerpoint/2010/main" val="1729029525"/>
              </p:ext>
            </p:extLst>
          </p:nvPr>
        </p:nvGraphicFramePr>
        <p:xfrm>
          <a:off x="304800" y="814778"/>
          <a:ext cx="9808845" cy="2309422"/>
        </p:xfrm>
        <a:graphic>
          <a:graphicData uri="http://schemas.openxmlformats.org/drawingml/2006/table">
            <a:tbl>
              <a:tblPr firstRow="1" bandRow="1">
                <a:tableStyleId>{2D5ABB26-0587-4C30-8999-92F81FD0307C}</a:tableStyleId>
              </a:tblPr>
              <a:tblGrid>
                <a:gridCol w="3327349">
                  <a:extLst>
                    <a:ext uri="{9D8B030D-6E8A-4147-A177-3AD203B41FA5}">
                      <a16:colId xmlns:a16="http://schemas.microsoft.com/office/drawing/2014/main" val="131004906"/>
                    </a:ext>
                  </a:extLst>
                </a:gridCol>
                <a:gridCol w="3327349">
                  <a:extLst>
                    <a:ext uri="{9D8B030D-6E8A-4147-A177-3AD203B41FA5}">
                      <a16:colId xmlns:a16="http://schemas.microsoft.com/office/drawing/2014/main" val="20001"/>
                    </a:ext>
                  </a:extLst>
                </a:gridCol>
                <a:gridCol w="3154147">
                  <a:extLst>
                    <a:ext uri="{9D8B030D-6E8A-4147-A177-3AD203B41FA5}">
                      <a16:colId xmlns:a16="http://schemas.microsoft.com/office/drawing/2014/main" val="20002"/>
                    </a:ext>
                  </a:extLst>
                </a:gridCol>
              </a:tblGrid>
              <a:tr h="571968">
                <a:tc>
                  <a:txBody>
                    <a:bodyPr/>
                    <a:lstStyle/>
                    <a:p>
                      <a:pPr marL="1905" algn="ctr">
                        <a:lnSpc>
                          <a:spcPct val="100000"/>
                        </a:lnSpc>
                        <a:spcBef>
                          <a:spcPts val="75"/>
                        </a:spcBef>
                      </a:pPr>
                      <a:r>
                        <a:rPr lang="en-US" sz="2000" b="1" u="sng" dirty="0">
                          <a:latin typeface="Microsoft Sans Serif" panose="020B0604020202020204" pitchFamily="34" charset="0"/>
                          <a:ea typeface="Microsoft Sans Serif" panose="020B0604020202020204" pitchFamily="34" charset="0"/>
                          <a:cs typeface="Microsoft Sans Serif" panose="020B0604020202020204" pitchFamily="34" charset="0"/>
                        </a:rPr>
                        <a:t>Special District</a:t>
                      </a:r>
                      <a:endParaRPr sz="2000" b="1" u="sng"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9525" marB="0">
                    <a:lnL w="6350">
                      <a:solidFill>
                        <a:srgbClr val="000000"/>
                      </a:solidFill>
                      <a:prstDash val="solid"/>
                    </a:lnL>
                    <a:lnR w="63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marL="1905" algn="ctr">
                        <a:lnSpc>
                          <a:spcPct val="100000"/>
                        </a:lnSpc>
                        <a:spcBef>
                          <a:spcPts val="75"/>
                        </a:spcBef>
                      </a:pPr>
                      <a:r>
                        <a:rPr sz="2000" b="1" u="sng" spc="-10" dirty="0">
                          <a:latin typeface="Microsoft Sans Serif" panose="020B0604020202020204" pitchFamily="34" charset="0"/>
                          <a:ea typeface="Microsoft Sans Serif" panose="020B0604020202020204" pitchFamily="34" charset="0"/>
                          <a:cs typeface="Microsoft Sans Serif" panose="020B0604020202020204" pitchFamily="34" charset="0"/>
                        </a:rPr>
                        <a:t>Assessment</a:t>
                      </a:r>
                      <a:r>
                        <a:rPr sz="2000" b="1" u="sng" spc="-2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sz="2000" b="1" u="sng" spc="-10" dirty="0">
                          <a:latin typeface="Microsoft Sans Serif" panose="020B0604020202020204" pitchFamily="34" charset="0"/>
                          <a:ea typeface="Microsoft Sans Serif" panose="020B0604020202020204" pitchFamily="34" charset="0"/>
                          <a:cs typeface="Microsoft Sans Serif" panose="020B0604020202020204" pitchFamily="34" charset="0"/>
                        </a:rPr>
                        <a:t>Amount</a:t>
                      </a:r>
                      <a:endParaRPr sz="2000" b="1" u="sng"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9525" marB="0">
                    <a:lnL w="6350" cap="flat" cmpd="sng" algn="ctr">
                      <a:solidFill>
                        <a:srgbClr val="000000"/>
                      </a:solidFill>
                      <a:prstDash val="solid"/>
                      <a:round/>
                      <a:headEnd type="none" w="med" len="med"/>
                      <a:tailEnd type="none" w="med" len="med"/>
                    </a:lnL>
                    <a:lnR w="63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tcPr>
                </a:tc>
                <a:tc>
                  <a:txBody>
                    <a:bodyPr/>
                    <a:lstStyle/>
                    <a:p>
                      <a:pPr algn="ctr">
                        <a:lnSpc>
                          <a:spcPct val="100000"/>
                        </a:lnSpc>
                        <a:spcBef>
                          <a:spcPts val="75"/>
                        </a:spcBef>
                      </a:pPr>
                      <a:r>
                        <a:rPr sz="2000" b="1" u="sng" dirty="0">
                          <a:latin typeface="Microsoft Sans Serif" panose="020B0604020202020204" pitchFamily="34" charset="0"/>
                          <a:ea typeface="Microsoft Sans Serif" panose="020B0604020202020204" pitchFamily="34" charset="0"/>
                          <a:cs typeface="Microsoft Sans Serif" panose="020B0604020202020204" pitchFamily="34" charset="0"/>
                        </a:rPr>
                        <a:t>Annual</a:t>
                      </a:r>
                      <a:r>
                        <a:rPr sz="2000" b="1" u="sng" spc="-25"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sz="2000" b="1" u="sng" dirty="0">
                          <a:latin typeface="Microsoft Sans Serif" panose="020B0604020202020204" pitchFamily="34" charset="0"/>
                          <a:ea typeface="Microsoft Sans Serif" panose="020B0604020202020204" pitchFamily="34" charset="0"/>
                          <a:cs typeface="Microsoft Sans Serif" panose="020B0604020202020204" pitchFamily="34" charset="0"/>
                        </a:rPr>
                        <a:t>or</a:t>
                      </a:r>
                      <a:r>
                        <a:rPr sz="2000" b="1" u="sng" spc="-3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sz="2000" b="1" u="sng" spc="-10" dirty="0">
                          <a:latin typeface="Microsoft Sans Serif" panose="020B0604020202020204" pitchFamily="34" charset="0"/>
                          <a:ea typeface="Microsoft Sans Serif" panose="020B0604020202020204" pitchFamily="34" charset="0"/>
                          <a:cs typeface="Microsoft Sans Serif" panose="020B0604020202020204" pitchFamily="34" charset="0"/>
                        </a:rPr>
                        <a:t>Monthly</a:t>
                      </a:r>
                      <a:endParaRPr sz="2000" b="1" u="sng"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9525" marB="0">
                    <a:lnL w="6350">
                      <a:solidFill>
                        <a:srgbClr val="000000"/>
                      </a:solidFill>
                      <a:prstDash val="solid"/>
                    </a:lnL>
                    <a:lnR w="63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552071">
                <a:tc>
                  <a:txBody>
                    <a:bodyPr/>
                    <a:lstStyle/>
                    <a:p>
                      <a:pPr marL="3175" algn="ctr">
                        <a:lnSpc>
                          <a:spcPct val="100000"/>
                        </a:lnSpc>
                        <a:spcBef>
                          <a:spcPts val="75"/>
                        </a:spcBef>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Tri-Par Estates</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9525" marB="0">
                    <a:lnL w="6350">
                      <a:solidFill>
                        <a:srgbClr val="000000"/>
                      </a:solidFill>
                      <a:prstDash val="solid"/>
                    </a:lnL>
                    <a:lnR w="6350">
                      <a:solidFill>
                        <a:srgbClr val="000000"/>
                      </a:solidFill>
                      <a:prstDash val="soli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175" algn="l">
                        <a:lnSpc>
                          <a:spcPct val="100000"/>
                        </a:lnSpc>
                        <a:spcBef>
                          <a:spcPts val="75"/>
                        </a:spcBef>
                      </a:pPr>
                      <a:r>
                        <a:rPr sz="2400" spc="-1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400" spc="-10" dirty="0">
                          <a:latin typeface="Microsoft Sans Serif" panose="020B0604020202020204" pitchFamily="34" charset="0"/>
                          <a:ea typeface="Microsoft Sans Serif" panose="020B0604020202020204" pitchFamily="34" charset="0"/>
                          <a:cs typeface="Microsoft Sans Serif" panose="020B0604020202020204" pitchFamily="34" charset="0"/>
                        </a:rPr>
                        <a:t>1584 (Current Budget)</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9525" marB="0">
                    <a:lnL w="6350" cap="flat" cmpd="sng" algn="ctr">
                      <a:solidFill>
                        <a:srgbClr val="000000"/>
                      </a:solidFill>
                      <a:prstDash val="solid"/>
                      <a:round/>
                      <a:headEnd type="none" w="med" len="med"/>
                      <a:tailEnd type="none" w="med" len="med"/>
                    </a:lnL>
                    <a:lnR w="6350">
                      <a:solidFill>
                        <a:srgbClr val="000000"/>
                      </a:solidFill>
                      <a:prstDash val="soli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75"/>
                        </a:spcBef>
                      </a:pPr>
                      <a:r>
                        <a:rPr sz="2400" spc="-10" dirty="0">
                          <a:latin typeface="Microsoft Sans Serif" panose="020B0604020202020204" pitchFamily="34" charset="0"/>
                          <a:ea typeface="Microsoft Sans Serif" panose="020B0604020202020204" pitchFamily="34" charset="0"/>
                          <a:cs typeface="Microsoft Sans Serif" panose="020B0604020202020204" pitchFamily="34" charset="0"/>
                        </a:rPr>
                        <a:t>Annual</a:t>
                      </a:r>
                      <a:r>
                        <a:rPr lang="en-US" sz="2400" spc="-10" dirty="0">
                          <a:latin typeface="Microsoft Sans Serif" panose="020B0604020202020204" pitchFamily="34" charset="0"/>
                          <a:ea typeface="Microsoft Sans Serif" panose="020B0604020202020204" pitchFamily="34" charset="0"/>
                          <a:cs typeface="Microsoft Sans Serif" panose="020B0604020202020204" pitchFamily="34" charset="0"/>
                        </a:rPr>
                        <a:t>ly</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9525" marB="0">
                    <a:lnL w="6350">
                      <a:solidFill>
                        <a:srgbClr val="000000"/>
                      </a:solidFill>
                      <a:prstDash val="solid"/>
                    </a:lnL>
                    <a:lnR w="6350">
                      <a:solidFill>
                        <a:srgbClr val="000000"/>
                      </a:solidFill>
                      <a:prstDash val="solid"/>
                    </a:lnR>
                    <a:lnT w="190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537152">
                <a:tc>
                  <a:txBody>
                    <a:bodyPr/>
                    <a:lstStyle/>
                    <a:p>
                      <a:pPr algn="ctr">
                        <a:lnSpc>
                          <a:spcPct val="100000"/>
                        </a:lnSpc>
                        <a:spcBef>
                          <a:spcPts val="30"/>
                        </a:spcBef>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Trailer Estates</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3810"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lnSpc>
                          <a:spcPct val="100000"/>
                        </a:lnSpc>
                        <a:spcBef>
                          <a:spcPts val="30"/>
                        </a:spcBef>
                      </a:pPr>
                      <a:r>
                        <a:rPr sz="2400" spc="-1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400" spc="-10" dirty="0">
                          <a:latin typeface="Microsoft Sans Serif" panose="020B0604020202020204" pitchFamily="34" charset="0"/>
                          <a:ea typeface="Microsoft Sans Serif" panose="020B0604020202020204" pitchFamily="34" charset="0"/>
                          <a:cs typeface="Microsoft Sans Serif" panose="020B0604020202020204" pitchFamily="34" charset="0"/>
                        </a:rPr>
                        <a:t>1445 (Proposed)</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3810" marB="0">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540" algn="ctr">
                        <a:lnSpc>
                          <a:spcPct val="100000"/>
                        </a:lnSpc>
                        <a:spcBef>
                          <a:spcPts val="30"/>
                        </a:spcBef>
                      </a:pPr>
                      <a:r>
                        <a:rPr sz="2400" spc="-10" dirty="0">
                          <a:latin typeface="Microsoft Sans Serif" panose="020B0604020202020204" pitchFamily="34" charset="0"/>
                          <a:ea typeface="Microsoft Sans Serif" panose="020B0604020202020204" pitchFamily="34" charset="0"/>
                          <a:cs typeface="Microsoft Sans Serif" panose="020B0604020202020204" pitchFamily="34" charset="0"/>
                        </a:rPr>
                        <a:t>Annual</a:t>
                      </a:r>
                      <a:r>
                        <a:rPr lang="en-US" sz="2400" spc="-40" dirty="0">
                          <a:latin typeface="Microsoft Sans Serif" panose="020B0604020202020204" pitchFamily="34" charset="0"/>
                          <a:ea typeface="Microsoft Sans Serif" panose="020B0604020202020204" pitchFamily="34" charset="0"/>
                          <a:cs typeface="Microsoft Sans Serif" panose="020B0604020202020204" pitchFamily="34" charset="0"/>
                        </a:rPr>
                        <a:t>ly</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648231">
                <a:tc>
                  <a:txBody>
                    <a:bodyPr/>
                    <a:lstStyle/>
                    <a:p>
                      <a:pPr marL="0" algn="ctr">
                        <a:lnSpc>
                          <a:spcPct val="100000"/>
                        </a:lnSpc>
                        <a:spcBef>
                          <a:spcPts val="30"/>
                        </a:spcBef>
                      </a:pPr>
                      <a:r>
                        <a:rPr lang="en-US" sz="24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Holiday Park </a:t>
                      </a:r>
                      <a:endParaRPr sz="24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l">
                        <a:lnSpc>
                          <a:spcPct val="100000"/>
                        </a:lnSpc>
                        <a:spcBef>
                          <a:spcPts val="30"/>
                        </a:spcBef>
                      </a:pPr>
                      <a:r>
                        <a:rPr lang="en-US" sz="24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$2340 (Current Budget)</a:t>
                      </a:r>
                      <a:endParaRPr sz="24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ctr">
                        <a:lnSpc>
                          <a:spcPct val="100000"/>
                        </a:lnSpc>
                        <a:spcBef>
                          <a:spcPts val="30"/>
                        </a:spcBef>
                      </a:pPr>
                      <a:r>
                        <a:rPr lang="en-US" sz="24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Annually</a:t>
                      </a:r>
                      <a:endParaRPr sz="24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sp>
        <p:nvSpPr>
          <p:cNvPr id="4" name="object 4"/>
          <p:cNvSpPr txBox="1">
            <a:spLocks noGrp="1"/>
          </p:cNvSpPr>
          <p:nvPr>
            <p:ph type="title"/>
          </p:nvPr>
        </p:nvSpPr>
        <p:spPr>
          <a:xfrm>
            <a:off x="342390" y="238981"/>
            <a:ext cx="9808844" cy="381515"/>
          </a:xfrm>
          <a:prstGeom prst="rect">
            <a:avLst/>
          </a:prstGeom>
        </p:spPr>
        <p:txBody>
          <a:bodyPr vert="horz" wrap="square" lIns="0" tIns="12065" rIns="0" bIns="0" rtlCol="0">
            <a:spAutoFit/>
          </a:bodyPr>
          <a:lstStyle/>
          <a:p>
            <a:pPr marL="12700" algn="ctr">
              <a:lnSpc>
                <a:spcPct val="100000"/>
              </a:lnSpc>
              <a:spcBef>
                <a:spcPts val="95"/>
              </a:spcBef>
            </a:pPr>
            <a:r>
              <a:rPr lang="en-US" sz="2400" spc="165" dirty="0">
                <a:latin typeface="Microsoft Sans Serif" panose="020B0604020202020204" pitchFamily="34" charset="0"/>
                <a:ea typeface="Microsoft Sans Serif" panose="020B0604020202020204" pitchFamily="34" charset="0"/>
                <a:cs typeface="Microsoft Sans Serif" panose="020B0604020202020204" pitchFamily="34" charset="0"/>
              </a:rPr>
              <a:t>Comparable Special District </a:t>
            </a:r>
            <a:r>
              <a:rPr sz="2400" spc="145" dirty="0">
                <a:latin typeface="Microsoft Sans Serif" panose="020B0604020202020204" pitchFamily="34" charset="0"/>
                <a:ea typeface="Microsoft Sans Serif" panose="020B0604020202020204" pitchFamily="34" charset="0"/>
                <a:cs typeface="Microsoft Sans Serif" panose="020B0604020202020204" pitchFamily="34" charset="0"/>
              </a:rPr>
              <a:t>A</a:t>
            </a:r>
            <a:r>
              <a:rPr lang="en-US" sz="2400" spc="145" dirty="0">
                <a:latin typeface="Microsoft Sans Serif" panose="020B0604020202020204" pitchFamily="34" charset="0"/>
                <a:ea typeface="Microsoft Sans Serif" panose="020B0604020202020204" pitchFamily="34" charset="0"/>
                <a:cs typeface="Microsoft Sans Serif" panose="020B0604020202020204" pitchFamily="34" charset="0"/>
              </a:rPr>
              <a:t>ssessment</a:t>
            </a:r>
            <a:r>
              <a:rPr lang="en-US" sz="2400" spc="-10" dirty="0">
                <a:latin typeface="Microsoft Sans Serif" panose="020B0604020202020204" pitchFamily="34" charset="0"/>
                <a:ea typeface="Microsoft Sans Serif" panose="020B0604020202020204" pitchFamily="34" charset="0"/>
                <a:cs typeface="Microsoft Sans Serif" panose="020B0604020202020204" pitchFamily="34" charset="0"/>
              </a:rPr>
              <a:t>s</a:t>
            </a:r>
            <a:endParaRPr sz="2400" spc="114"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1332210" cy="1978660"/>
          </a:xfrm>
          <a:custGeom>
            <a:avLst/>
            <a:gdLst/>
            <a:ahLst/>
            <a:cxnLst/>
            <a:rect l="l" t="t" r="r" b="b"/>
            <a:pathLst>
              <a:path w="11332210" h="1978660">
                <a:moveTo>
                  <a:pt x="11331651" y="0"/>
                </a:moveTo>
                <a:lnTo>
                  <a:pt x="0" y="0"/>
                </a:lnTo>
                <a:lnTo>
                  <a:pt x="0" y="1878787"/>
                </a:lnTo>
                <a:lnTo>
                  <a:pt x="2489" y="1878304"/>
                </a:lnTo>
                <a:lnTo>
                  <a:pt x="9291" y="1878900"/>
                </a:lnTo>
                <a:lnTo>
                  <a:pt x="15628" y="1880671"/>
                </a:lnTo>
                <a:lnTo>
                  <a:pt x="21454" y="1883792"/>
                </a:lnTo>
                <a:lnTo>
                  <a:pt x="26720" y="1888439"/>
                </a:lnTo>
                <a:lnTo>
                  <a:pt x="38080" y="1872977"/>
                </a:lnTo>
                <a:lnTo>
                  <a:pt x="87864" y="1883958"/>
                </a:lnTo>
                <a:lnTo>
                  <a:pt x="107124" y="1870646"/>
                </a:lnTo>
                <a:lnTo>
                  <a:pt x="151109" y="1851207"/>
                </a:lnTo>
                <a:lnTo>
                  <a:pt x="191720" y="1839829"/>
                </a:lnTo>
                <a:lnTo>
                  <a:pt x="230391" y="1830766"/>
                </a:lnTo>
                <a:lnTo>
                  <a:pt x="268554" y="1818271"/>
                </a:lnTo>
                <a:lnTo>
                  <a:pt x="298038" y="1816687"/>
                </a:lnTo>
                <a:lnTo>
                  <a:pt x="322394" y="1820076"/>
                </a:lnTo>
                <a:lnTo>
                  <a:pt x="347462" y="1825677"/>
                </a:lnTo>
                <a:lnTo>
                  <a:pt x="379082" y="1830730"/>
                </a:lnTo>
                <a:lnTo>
                  <a:pt x="452810" y="1813696"/>
                </a:lnTo>
                <a:lnTo>
                  <a:pt x="500109" y="1807920"/>
                </a:lnTo>
                <a:lnTo>
                  <a:pt x="551294" y="1811083"/>
                </a:lnTo>
                <a:lnTo>
                  <a:pt x="589224" y="1809522"/>
                </a:lnTo>
                <a:lnTo>
                  <a:pt x="633990" y="1804431"/>
                </a:lnTo>
                <a:lnTo>
                  <a:pt x="675784" y="1800032"/>
                </a:lnTo>
                <a:lnTo>
                  <a:pt x="704799" y="1800542"/>
                </a:lnTo>
                <a:lnTo>
                  <a:pt x="726487" y="1795001"/>
                </a:lnTo>
                <a:lnTo>
                  <a:pt x="751962" y="1796267"/>
                </a:lnTo>
                <a:lnTo>
                  <a:pt x="779306" y="1800797"/>
                </a:lnTo>
                <a:lnTo>
                  <a:pt x="806602" y="1805051"/>
                </a:lnTo>
                <a:lnTo>
                  <a:pt x="845048" y="1812424"/>
                </a:lnTo>
                <a:lnTo>
                  <a:pt x="871712" y="1809984"/>
                </a:lnTo>
                <a:lnTo>
                  <a:pt x="896713" y="1809412"/>
                </a:lnTo>
                <a:lnTo>
                  <a:pt x="930173" y="1822386"/>
                </a:lnTo>
                <a:lnTo>
                  <a:pt x="973244" y="1819761"/>
                </a:lnTo>
                <a:lnTo>
                  <a:pt x="1002765" y="1805776"/>
                </a:lnTo>
                <a:lnTo>
                  <a:pt x="1024386" y="1791184"/>
                </a:lnTo>
                <a:lnTo>
                  <a:pt x="1043762" y="1786737"/>
                </a:lnTo>
                <a:lnTo>
                  <a:pt x="1078103" y="1775119"/>
                </a:lnTo>
                <a:lnTo>
                  <a:pt x="1113810" y="1767346"/>
                </a:lnTo>
                <a:lnTo>
                  <a:pt x="1150434" y="1763490"/>
                </a:lnTo>
                <a:lnTo>
                  <a:pt x="1187526" y="1763623"/>
                </a:lnTo>
                <a:lnTo>
                  <a:pt x="1192595" y="1769709"/>
                </a:lnTo>
                <a:lnTo>
                  <a:pt x="1202499" y="1767820"/>
                </a:lnTo>
                <a:lnTo>
                  <a:pt x="1213879" y="1762512"/>
                </a:lnTo>
                <a:lnTo>
                  <a:pt x="1223378" y="1758340"/>
                </a:lnTo>
                <a:lnTo>
                  <a:pt x="1225227" y="1764949"/>
                </a:lnTo>
                <a:lnTo>
                  <a:pt x="1232030" y="1769640"/>
                </a:lnTo>
                <a:lnTo>
                  <a:pt x="1240894" y="1771249"/>
                </a:lnTo>
                <a:lnTo>
                  <a:pt x="1248930" y="1768614"/>
                </a:lnTo>
                <a:lnTo>
                  <a:pt x="1296168" y="1767857"/>
                </a:lnTo>
                <a:lnTo>
                  <a:pt x="1324474" y="1773025"/>
                </a:lnTo>
                <a:lnTo>
                  <a:pt x="1339304" y="1781701"/>
                </a:lnTo>
                <a:lnTo>
                  <a:pt x="1346114" y="1791469"/>
                </a:lnTo>
                <a:lnTo>
                  <a:pt x="1350357" y="1799915"/>
                </a:lnTo>
                <a:lnTo>
                  <a:pt x="1357490" y="1804620"/>
                </a:lnTo>
                <a:lnTo>
                  <a:pt x="1372968" y="1803171"/>
                </a:lnTo>
                <a:lnTo>
                  <a:pt x="1402245" y="1793151"/>
                </a:lnTo>
                <a:lnTo>
                  <a:pt x="1441479" y="1802987"/>
                </a:lnTo>
                <a:lnTo>
                  <a:pt x="1469455" y="1826350"/>
                </a:lnTo>
                <a:lnTo>
                  <a:pt x="1491250" y="1848877"/>
                </a:lnTo>
                <a:lnTo>
                  <a:pt x="1511947" y="1856206"/>
                </a:lnTo>
                <a:lnTo>
                  <a:pt x="1561657" y="1868628"/>
                </a:lnTo>
                <a:lnTo>
                  <a:pt x="1604767" y="1885183"/>
                </a:lnTo>
                <a:lnTo>
                  <a:pt x="1648070" y="1896091"/>
                </a:lnTo>
                <a:lnTo>
                  <a:pt x="1698358" y="1891576"/>
                </a:lnTo>
                <a:lnTo>
                  <a:pt x="1747913" y="1900511"/>
                </a:lnTo>
                <a:lnTo>
                  <a:pt x="1794303" y="1910945"/>
                </a:lnTo>
                <a:lnTo>
                  <a:pt x="1839279" y="1918666"/>
                </a:lnTo>
                <a:lnTo>
                  <a:pt x="1884591" y="1919465"/>
                </a:lnTo>
                <a:lnTo>
                  <a:pt x="1900239" y="1929828"/>
                </a:lnTo>
                <a:lnTo>
                  <a:pt x="1916528" y="1935480"/>
                </a:lnTo>
                <a:lnTo>
                  <a:pt x="1933907" y="1934777"/>
                </a:lnTo>
                <a:lnTo>
                  <a:pt x="1952828" y="1926082"/>
                </a:lnTo>
                <a:lnTo>
                  <a:pt x="1991356" y="1938805"/>
                </a:lnTo>
                <a:lnTo>
                  <a:pt x="2018163" y="1951610"/>
                </a:lnTo>
                <a:lnTo>
                  <a:pt x="2041817" y="1958427"/>
                </a:lnTo>
                <a:lnTo>
                  <a:pt x="2070887" y="1953183"/>
                </a:lnTo>
                <a:lnTo>
                  <a:pt x="2099987" y="1955974"/>
                </a:lnTo>
                <a:lnTo>
                  <a:pt x="2131428" y="1960552"/>
                </a:lnTo>
                <a:lnTo>
                  <a:pt x="2161459" y="1964403"/>
                </a:lnTo>
                <a:lnTo>
                  <a:pt x="2186330" y="1965007"/>
                </a:lnTo>
                <a:lnTo>
                  <a:pt x="2215815" y="1967388"/>
                </a:lnTo>
                <a:lnTo>
                  <a:pt x="2245623" y="1969339"/>
                </a:lnTo>
                <a:lnTo>
                  <a:pt x="2275170" y="1972417"/>
                </a:lnTo>
                <a:lnTo>
                  <a:pt x="2303868" y="1978177"/>
                </a:lnTo>
                <a:lnTo>
                  <a:pt x="2330330" y="1961523"/>
                </a:lnTo>
                <a:lnTo>
                  <a:pt x="2347569" y="1958019"/>
                </a:lnTo>
                <a:lnTo>
                  <a:pt x="2364722" y="1960339"/>
                </a:lnTo>
                <a:lnTo>
                  <a:pt x="2390927" y="1961159"/>
                </a:lnTo>
                <a:lnTo>
                  <a:pt x="2415240" y="1955135"/>
                </a:lnTo>
                <a:lnTo>
                  <a:pt x="2445545" y="1954350"/>
                </a:lnTo>
                <a:lnTo>
                  <a:pt x="2473557" y="1959650"/>
                </a:lnTo>
                <a:lnTo>
                  <a:pt x="2490990" y="1971878"/>
                </a:lnTo>
                <a:lnTo>
                  <a:pt x="2534721" y="1967861"/>
                </a:lnTo>
                <a:lnTo>
                  <a:pt x="2631531" y="1967684"/>
                </a:lnTo>
                <a:lnTo>
                  <a:pt x="2694000" y="1963610"/>
                </a:lnTo>
                <a:lnTo>
                  <a:pt x="2732973" y="1960545"/>
                </a:lnTo>
                <a:lnTo>
                  <a:pt x="2758361" y="1963316"/>
                </a:lnTo>
                <a:lnTo>
                  <a:pt x="2780289" y="1964562"/>
                </a:lnTo>
                <a:lnTo>
                  <a:pt x="2808880" y="1956924"/>
                </a:lnTo>
                <a:lnTo>
                  <a:pt x="2854261" y="1933041"/>
                </a:lnTo>
                <a:lnTo>
                  <a:pt x="2869964" y="1925438"/>
                </a:lnTo>
                <a:lnTo>
                  <a:pt x="2887267" y="1926078"/>
                </a:lnTo>
                <a:lnTo>
                  <a:pt x="2906862" y="1929876"/>
                </a:lnTo>
                <a:lnTo>
                  <a:pt x="2929445" y="1931746"/>
                </a:lnTo>
                <a:lnTo>
                  <a:pt x="3048673" y="1926767"/>
                </a:lnTo>
                <a:lnTo>
                  <a:pt x="3099393" y="1929753"/>
                </a:lnTo>
                <a:lnTo>
                  <a:pt x="3140494" y="1933773"/>
                </a:lnTo>
                <a:lnTo>
                  <a:pt x="3172945" y="1932652"/>
                </a:lnTo>
                <a:lnTo>
                  <a:pt x="3197720" y="1920214"/>
                </a:lnTo>
                <a:lnTo>
                  <a:pt x="3226005" y="1927098"/>
                </a:lnTo>
                <a:lnTo>
                  <a:pt x="3246666" y="1933182"/>
                </a:lnTo>
                <a:lnTo>
                  <a:pt x="3262935" y="1938593"/>
                </a:lnTo>
                <a:lnTo>
                  <a:pt x="3322586" y="1957273"/>
                </a:lnTo>
                <a:lnTo>
                  <a:pt x="3326752" y="1946592"/>
                </a:lnTo>
                <a:lnTo>
                  <a:pt x="3339405" y="1931124"/>
                </a:lnTo>
                <a:lnTo>
                  <a:pt x="3352579" y="1933195"/>
                </a:lnTo>
                <a:lnTo>
                  <a:pt x="3369527" y="1941250"/>
                </a:lnTo>
                <a:lnTo>
                  <a:pt x="3393503" y="1943735"/>
                </a:lnTo>
                <a:lnTo>
                  <a:pt x="3462362" y="1925040"/>
                </a:lnTo>
                <a:lnTo>
                  <a:pt x="3479638" y="1921566"/>
                </a:lnTo>
                <a:lnTo>
                  <a:pt x="3499758" y="1922145"/>
                </a:lnTo>
                <a:lnTo>
                  <a:pt x="3522077" y="1922075"/>
                </a:lnTo>
                <a:lnTo>
                  <a:pt x="3545954" y="1916658"/>
                </a:lnTo>
                <a:lnTo>
                  <a:pt x="3573828" y="1924863"/>
                </a:lnTo>
                <a:lnTo>
                  <a:pt x="3589723" y="1914696"/>
                </a:lnTo>
                <a:lnTo>
                  <a:pt x="3604691" y="1898767"/>
                </a:lnTo>
                <a:lnTo>
                  <a:pt x="3629787" y="1889683"/>
                </a:lnTo>
                <a:lnTo>
                  <a:pt x="3647314" y="1893762"/>
                </a:lnTo>
                <a:lnTo>
                  <a:pt x="3661078" y="1892984"/>
                </a:lnTo>
                <a:lnTo>
                  <a:pt x="3671686" y="1886431"/>
                </a:lnTo>
                <a:lnTo>
                  <a:pt x="3679748" y="1873186"/>
                </a:lnTo>
                <a:lnTo>
                  <a:pt x="3728706" y="1888035"/>
                </a:lnTo>
                <a:lnTo>
                  <a:pt x="3758557" y="1892797"/>
                </a:lnTo>
                <a:lnTo>
                  <a:pt x="3777635" y="1890737"/>
                </a:lnTo>
                <a:lnTo>
                  <a:pt x="3794276" y="1885122"/>
                </a:lnTo>
                <a:lnTo>
                  <a:pt x="3816815" y="1879216"/>
                </a:lnTo>
                <a:lnTo>
                  <a:pt x="3853586" y="1876285"/>
                </a:lnTo>
                <a:lnTo>
                  <a:pt x="3906062" y="1877868"/>
                </a:lnTo>
                <a:lnTo>
                  <a:pt x="3961870" y="1878939"/>
                </a:lnTo>
                <a:lnTo>
                  <a:pt x="4104944" y="1880603"/>
                </a:lnTo>
                <a:lnTo>
                  <a:pt x="4139563" y="1881556"/>
                </a:lnTo>
                <a:lnTo>
                  <a:pt x="4162666" y="1882587"/>
                </a:lnTo>
                <a:lnTo>
                  <a:pt x="4175910" y="1882728"/>
                </a:lnTo>
                <a:lnTo>
                  <a:pt x="4180954" y="1881009"/>
                </a:lnTo>
                <a:lnTo>
                  <a:pt x="4225284" y="1894243"/>
                </a:lnTo>
                <a:lnTo>
                  <a:pt x="4261767" y="1890923"/>
                </a:lnTo>
                <a:lnTo>
                  <a:pt x="4292607" y="1886072"/>
                </a:lnTo>
                <a:lnTo>
                  <a:pt x="4320006" y="1894713"/>
                </a:lnTo>
                <a:lnTo>
                  <a:pt x="4365510" y="1887486"/>
                </a:lnTo>
                <a:lnTo>
                  <a:pt x="4418838" y="1875028"/>
                </a:lnTo>
                <a:lnTo>
                  <a:pt x="4440847" y="1873173"/>
                </a:lnTo>
                <a:lnTo>
                  <a:pt x="4465855" y="1857909"/>
                </a:lnTo>
                <a:lnTo>
                  <a:pt x="4491078" y="1839166"/>
                </a:lnTo>
                <a:lnTo>
                  <a:pt x="4517592" y="1827314"/>
                </a:lnTo>
                <a:lnTo>
                  <a:pt x="4546473" y="1832724"/>
                </a:lnTo>
                <a:lnTo>
                  <a:pt x="4550721" y="1821850"/>
                </a:lnTo>
                <a:lnTo>
                  <a:pt x="4569186" y="1822831"/>
                </a:lnTo>
                <a:lnTo>
                  <a:pt x="4591500" y="1824458"/>
                </a:lnTo>
                <a:lnTo>
                  <a:pt x="4607293" y="1815528"/>
                </a:lnTo>
                <a:lnTo>
                  <a:pt x="4614718" y="1804915"/>
                </a:lnTo>
                <a:lnTo>
                  <a:pt x="4625186" y="1800517"/>
                </a:lnTo>
                <a:lnTo>
                  <a:pt x="4637327" y="1798976"/>
                </a:lnTo>
                <a:lnTo>
                  <a:pt x="4649774" y="1796935"/>
                </a:lnTo>
                <a:lnTo>
                  <a:pt x="4676996" y="1786172"/>
                </a:lnTo>
                <a:lnTo>
                  <a:pt x="4724627" y="1781413"/>
                </a:lnTo>
                <a:lnTo>
                  <a:pt x="4774274" y="1781715"/>
                </a:lnTo>
                <a:lnTo>
                  <a:pt x="4807546" y="1786140"/>
                </a:lnTo>
                <a:lnTo>
                  <a:pt x="4853639" y="1775906"/>
                </a:lnTo>
                <a:lnTo>
                  <a:pt x="4892054" y="1765314"/>
                </a:lnTo>
                <a:lnTo>
                  <a:pt x="4927956" y="1761553"/>
                </a:lnTo>
                <a:lnTo>
                  <a:pt x="4966512" y="1771815"/>
                </a:lnTo>
                <a:lnTo>
                  <a:pt x="4977858" y="1772048"/>
                </a:lnTo>
                <a:lnTo>
                  <a:pt x="5065331" y="1730705"/>
                </a:lnTo>
                <a:lnTo>
                  <a:pt x="5070373" y="1726895"/>
                </a:lnTo>
                <a:lnTo>
                  <a:pt x="5095004" y="1725259"/>
                </a:lnTo>
                <a:lnTo>
                  <a:pt x="5132347" y="1721654"/>
                </a:lnTo>
                <a:lnTo>
                  <a:pt x="5204523" y="1713738"/>
                </a:lnTo>
                <a:lnTo>
                  <a:pt x="5249196" y="1718953"/>
                </a:lnTo>
                <a:lnTo>
                  <a:pt x="5300601" y="1719464"/>
                </a:lnTo>
                <a:lnTo>
                  <a:pt x="5356830" y="1716135"/>
                </a:lnTo>
                <a:lnTo>
                  <a:pt x="5415977" y="1709831"/>
                </a:lnTo>
                <a:lnTo>
                  <a:pt x="5476133" y="1701417"/>
                </a:lnTo>
                <a:lnTo>
                  <a:pt x="5535392" y="1691757"/>
                </a:lnTo>
                <a:lnTo>
                  <a:pt x="5591847" y="1681717"/>
                </a:lnTo>
                <a:lnTo>
                  <a:pt x="5688714" y="1663953"/>
                </a:lnTo>
                <a:lnTo>
                  <a:pt x="5725312" y="1657959"/>
                </a:lnTo>
                <a:lnTo>
                  <a:pt x="5753604" y="1645653"/>
                </a:lnTo>
                <a:lnTo>
                  <a:pt x="5776398" y="1639357"/>
                </a:lnTo>
                <a:lnTo>
                  <a:pt x="5796953" y="1637114"/>
                </a:lnTo>
                <a:lnTo>
                  <a:pt x="5818530" y="1636966"/>
                </a:lnTo>
                <a:lnTo>
                  <a:pt x="5871389" y="1651336"/>
                </a:lnTo>
                <a:lnTo>
                  <a:pt x="5914873" y="1656287"/>
                </a:lnTo>
                <a:lnTo>
                  <a:pt x="5954333" y="1657106"/>
                </a:lnTo>
                <a:lnTo>
                  <a:pt x="5995120" y="1659076"/>
                </a:lnTo>
                <a:lnTo>
                  <a:pt x="6042583" y="1667484"/>
                </a:lnTo>
                <a:lnTo>
                  <a:pt x="6059727" y="1664644"/>
                </a:lnTo>
                <a:lnTo>
                  <a:pt x="6076783" y="1662758"/>
                </a:lnTo>
                <a:lnTo>
                  <a:pt x="6093741" y="1661632"/>
                </a:lnTo>
                <a:lnTo>
                  <a:pt x="6110592" y="1661071"/>
                </a:lnTo>
                <a:lnTo>
                  <a:pt x="6166408" y="1660639"/>
                </a:lnTo>
                <a:lnTo>
                  <a:pt x="6180899" y="1665452"/>
                </a:lnTo>
                <a:lnTo>
                  <a:pt x="6196571" y="1672170"/>
                </a:lnTo>
                <a:lnTo>
                  <a:pt x="6241923" y="1669910"/>
                </a:lnTo>
                <a:lnTo>
                  <a:pt x="6252667" y="1661325"/>
                </a:lnTo>
                <a:lnTo>
                  <a:pt x="6266891" y="1663585"/>
                </a:lnTo>
                <a:lnTo>
                  <a:pt x="6281112" y="1661379"/>
                </a:lnTo>
                <a:lnTo>
                  <a:pt x="6332728" y="1652028"/>
                </a:lnTo>
                <a:lnTo>
                  <a:pt x="6339039" y="1652777"/>
                </a:lnTo>
                <a:lnTo>
                  <a:pt x="6344564" y="1649907"/>
                </a:lnTo>
                <a:lnTo>
                  <a:pt x="6352133" y="1652117"/>
                </a:lnTo>
                <a:lnTo>
                  <a:pt x="6355257" y="1649679"/>
                </a:lnTo>
                <a:lnTo>
                  <a:pt x="6393472" y="1655419"/>
                </a:lnTo>
                <a:lnTo>
                  <a:pt x="6414884" y="1656956"/>
                </a:lnTo>
                <a:lnTo>
                  <a:pt x="6457403" y="1665732"/>
                </a:lnTo>
                <a:lnTo>
                  <a:pt x="6465023" y="1661960"/>
                </a:lnTo>
                <a:lnTo>
                  <a:pt x="6528650" y="1666786"/>
                </a:lnTo>
                <a:lnTo>
                  <a:pt x="6529374" y="1664284"/>
                </a:lnTo>
                <a:lnTo>
                  <a:pt x="6546481" y="1654505"/>
                </a:lnTo>
                <a:lnTo>
                  <a:pt x="6551701" y="1654670"/>
                </a:lnTo>
                <a:lnTo>
                  <a:pt x="6583473" y="1650919"/>
                </a:lnTo>
                <a:lnTo>
                  <a:pt x="6597078" y="1643900"/>
                </a:lnTo>
                <a:lnTo>
                  <a:pt x="6613369" y="1640654"/>
                </a:lnTo>
                <a:lnTo>
                  <a:pt x="6653199" y="1648218"/>
                </a:lnTo>
                <a:lnTo>
                  <a:pt x="6660445" y="1642084"/>
                </a:lnTo>
                <a:lnTo>
                  <a:pt x="6668542" y="1639095"/>
                </a:lnTo>
                <a:lnTo>
                  <a:pt x="6678033" y="1638822"/>
                </a:lnTo>
                <a:lnTo>
                  <a:pt x="6689458" y="1640839"/>
                </a:lnTo>
                <a:lnTo>
                  <a:pt x="6707766" y="1636773"/>
                </a:lnTo>
                <a:lnTo>
                  <a:pt x="6720070" y="1629440"/>
                </a:lnTo>
                <a:lnTo>
                  <a:pt x="6732247" y="1624800"/>
                </a:lnTo>
                <a:lnTo>
                  <a:pt x="6750177" y="1628813"/>
                </a:lnTo>
                <a:lnTo>
                  <a:pt x="6757254" y="1621724"/>
                </a:lnTo>
                <a:lnTo>
                  <a:pt x="6776400" y="1618122"/>
                </a:lnTo>
                <a:lnTo>
                  <a:pt x="6793916" y="1614497"/>
                </a:lnTo>
                <a:lnTo>
                  <a:pt x="6796100" y="1607337"/>
                </a:lnTo>
                <a:lnTo>
                  <a:pt x="6809968" y="1602558"/>
                </a:lnTo>
                <a:lnTo>
                  <a:pt x="6821474" y="1604170"/>
                </a:lnTo>
                <a:lnTo>
                  <a:pt x="6832933" y="1606089"/>
                </a:lnTo>
                <a:lnTo>
                  <a:pt x="6846658" y="1602232"/>
                </a:lnTo>
                <a:lnTo>
                  <a:pt x="6854501" y="1603083"/>
                </a:lnTo>
                <a:lnTo>
                  <a:pt x="6851357" y="1608435"/>
                </a:lnTo>
                <a:lnTo>
                  <a:pt x="6848623" y="1614426"/>
                </a:lnTo>
                <a:lnTo>
                  <a:pt x="6857695" y="1617192"/>
                </a:lnTo>
                <a:lnTo>
                  <a:pt x="6871856" y="1618043"/>
                </a:lnTo>
                <a:lnTo>
                  <a:pt x="6889172" y="1623679"/>
                </a:lnTo>
                <a:lnTo>
                  <a:pt x="6897039" y="1621701"/>
                </a:lnTo>
                <a:lnTo>
                  <a:pt x="6900938" y="1619364"/>
                </a:lnTo>
                <a:lnTo>
                  <a:pt x="6905625" y="1614728"/>
                </a:lnTo>
                <a:lnTo>
                  <a:pt x="6912000" y="1606486"/>
                </a:lnTo>
                <a:lnTo>
                  <a:pt x="6931926" y="1607578"/>
                </a:lnTo>
                <a:lnTo>
                  <a:pt x="6948492" y="1603324"/>
                </a:lnTo>
                <a:lnTo>
                  <a:pt x="6967426" y="1596145"/>
                </a:lnTo>
                <a:lnTo>
                  <a:pt x="6994461" y="1588465"/>
                </a:lnTo>
                <a:lnTo>
                  <a:pt x="7007265" y="1591629"/>
                </a:lnTo>
                <a:lnTo>
                  <a:pt x="7019258" y="1591156"/>
                </a:lnTo>
                <a:lnTo>
                  <a:pt x="7030698" y="1587784"/>
                </a:lnTo>
                <a:lnTo>
                  <a:pt x="7041845" y="1582254"/>
                </a:lnTo>
                <a:lnTo>
                  <a:pt x="7057583" y="1581544"/>
                </a:lnTo>
                <a:lnTo>
                  <a:pt x="7073187" y="1579797"/>
                </a:lnTo>
                <a:lnTo>
                  <a:pt x="7088788" y="1577250"/>
                </a:lnTo>
                <a:lnTo>
                  <a:pt x="7131900" y="1568665"/>
                </a:lnTo>
                <a:lnTo>
                  <a:pt x="7151103" y="1572006"/>
                </a:lnTo>
                <a:lnTo>
                  <a:pt x="7159002" y="1571320"/>
                </a:lnTo>
                <a:lnTo>
                  <a:pt x="7172731" y="1571498"/>
                </a:lnTo>
                <a:lnTo>
                  <a:pt x="7189952" y="1569351"/>
                </a:lnTo>
                <a:lnTo>
                  <a:pt x="7200061" y="1560550"/>
                </a:lnTo>
                <a:lnTo>
                  <a:pt x="7214641" y="1562023"/>
                </a:lnTo>
                <a:lnTo>
                  <a:pt x="7231227" y="1554645"/>
                </a:lnTo>
                <a:lnTo>
                  <a:pt x="7233932" y="1558467"/>
                </a:lnTo>
                <a:lnTo>
                  <a:pt x="7247064" y="1563573"/>
                </a:lnTo>
                <a:lnTo>
                  <a:pt x="7307414" y="1536242"/>
                </a:lnTo>
                <a:lnTo>
                  <a:pt x="7318782" y="1532250"/>
                </a:lnTo>
                <a:lnTo>
                  <a:pt x="7342720" y="1525790"/>
                </a:lnTo>
                <a:lnTo>
                  <a:pt x="7344625" y="1523504"/>
                </a:lnTo>
                <a:lnTo>
                  <a:pt x="7381544" y="1515872"/>
                </a:lnTo>
                <a:lnTo>
                  <a:pt x="7392327" y="1506931"/>
                </a:lnTo>
                <a:lnTo>
                  <a:pt x="7412079" y="1500989"/>
                </a:lnTo>
                <a:lnTo>
                  <a:pt x="7432093" y="1497277"/>
                </a:lnTo>
                <a:lnTo>
                  <a:pt x="7450227" y="1491734"/>
                </a:lnTo>
                <a:lnTo>
                  <a:pt x="7464336" y="1480299"/>
                </a:lnTo>
                <a:lnTo>
                  <a:pt x="7471346" y="1475740"/>
                </a:lnTo>
                <a:lnTo>
                  <a:pt x="7478052" y="1473454"/>
                </a:lnTo>
                <a:lnTo>
                  <a:pt x="7484567" y="1472577"/>
                </a:lnTo>
                <a:lnTo>
                  <a:pt x="7502575" y="1473339"/>
                </a:lnTo>
                <a:lnTo>
                  <a:pt x="7507300" y="1479969"/>
                </a:lnTo>
                <a:lnTo>
                  <a:pt x="7518527" y="1476908"/>
                </a:lnTo>
                <a:lnTo>
                  <a:pt x="7527594" y="1479080"/>
                </a:lnTo>
                <a:lnTo>
                  <a:pt x="7533487" y="1480235"/>
                </a:lnTo>
                <a:lnTo>
                  <a:pt x="7539380" y="1480299"/>
                </a:lnTo>
                <a:lnTo>
                  <a:pt x="7544496" y="1464131"/>
                </a:lnTo>
                <a:lnTo>
                  <a:pt x="7560089" y="1460944"/>
                </a:lnTo>
                <a:lnTo>
                  <a:pt x="7573979" y="1459243"/>
                </a:lnTo>
                <a:lnTo>
                  <a:pt x="7573987" y="1447533"/>
                </a:lnTo>
                <a:lnTo>
                  <a:pt x="7589263" y="1440653"/>
                </a:lnTo>
                <a:lnTo>
                  <a:pt x="7594911" y="1432853"/>
                </a:lnTo>
                <a:lnTo>
                  <a:pt x="7601416" y="1430218"/>
                </a:lnTo>
                <a:lnTo>
                  <a:pt x="7619263" y="1438833"/>
                </a:lnTo>
                <a:lnTo>
                  <a:pt x="7662171" y="1411536"/>
                </a:lnTo>
                <a:lnTo>
                  <a:pt x="7710462" y="1382074"/>
                </a:lnTo>
                <a:lnTo>
                  <a:pt x="7756952" y="1349969"/>
                </a:lnTo>
                <a:lnTo>
                  <a:pt x="7794459" y="1314742"/>
                </a:lnTo>
                <a:lnTo>
                  <a:pt x="7821464" y="1307432"/>
                </a:lnTo>
                <a:lnTo>
                  <a:pt x="7840233" y="1304183"/>
                </a:lnTo>
                <a:lnTo>
                  <a:pt x="7856874" y="1300670"/>
                </a:lnTo>
                <a:lnTo>
                  <a:pt x="7877492" y="1292567"/>
                </a:lnTo>
                <a:lnTo>
                  <a:pt x="7890973" y="1274961"/>
                </a:lnTo>
                <a:lnTo>
                  <a:pt x="7919843" y="1275092"/>
                </a:lnTo>
                <a:lnTo>
                  <a:pt x="7954062" y="1276290"/>
                </a:lnTo>
                <a:lnTo>
                  <a:pt x="7983588" y="1261884"/>
                </a:lnTo>
                <a:lnTo>
                  <a:pt x="8087791" y="1233728"/>
                </a:lnTo>
                <a:lnTo>
                  <a:pt x="8148383" y="1179068"/>
                </a:lnTo>
                <a:lnTo>
                  <a:pt x="8157959" y="1172819"/>
                </a:lnTo>
                <a:lnTo>
                  <a:pt x="8175815" y="1157363"/>
                </a:lnTo>
                <a:lnTo>
                  <a:pt x="8179892" y="1157414"/>
                </a:lnTo>
                <a:lnTo>
                  <a:pt x="8189125" y="1160970"/>
                </a:lnTo>
                <a:lnTo>
                  <a:pt x="8196067" y="1159297"/>
                </a:lnTo>
                <a:lnTo>
                  <a:pt x="8220468" y="1151521"/>
                </a:lnTo>
                <a:lnTo>
                  <a:pt x="8221154" y="1153121"/>
                </a:lnTo>
                <a:lnTo>
                  <a:pt x="8222221" y="1152944"/>
                </a:lnTo>
                <a:lnTo>
                  <a:pt x="8233029" y="1143177"/>
                </a:lnTo>
                <a:lnTo>
                  <a:pt x="8237969" y="1139990"/>
                </a:lnTo>
                <a:lnTo>
                  <a:pt x="8244458" y="1153871"/>
                </a:lnTo>
                <a:lnTo>
                  <a:pt x="8254110" y="1154435"/>
                </a:lnTo>
                <a:lnTo>
                  <a:pt x="8265387" y="1151242"/>
                </a:lnTo>
                <a:lnTo>
                  <a:pt x="8276318" y="1149049"/>
                </a:lnTo>
                <a:lnTo>
                  <a:pt x="8284933" y="1152613"/>
                </a:lnTo>
                <a:lnTo>
                  <a:pt x="8299399" y="1142639"/>
                </a:lnTo>
                <a:lnTo>
                  <a:pt x="8314626" y="1133246"/>
                </a:lnTo>
                <a:lnTo>
                  <a:pt x="8320862" y="1130096"/>
                </a:lnTo>
                <a:lnTo>
                  <a:pt x="8321090" y="1130350"/>
                </a:lnTo>
                <a:lnTo>
                  <a:pt x="8322691" y="1130325"/>
                </a:lnTo>
                <a:lnTo>
                  <a:pt x="8324824" y="1129550"/>
                </a:lnTo>
                <a:lnTo>
                  <a:pt x="8327898" y="1127658"/>
                </a:lnTo>
                <a:lnTo>
                  <a:pt x="8332241" y="1124369"/>
                </a:lnTo>
                <a:lnTo>
                  <a:pt x="8349233" y="1118235"/>
                </a:lnTo>
                <a:lnTo>
                  <a:pt x="8352218" y="1121206"/>
                </a:lnTo>
                <a:lnTo>
                  <a:pt x="8353171" y="1120228"/>
                </a:lnTo>
                <a:lnTo>
                  <a:pt x="8356741" y="1112690"/>
                </a:lnTo>
                <a:lnTo>
                  <a:pt x="8360446" y="1108092"/>
                </a:lnTo>
                <a:lnTo>
                  <a:pt x="8367092" y="1109340"/>
                </a:lnTo>
                <a:lnTo>
                  <a:pt x="8379485" y="1119339"/>
                </a:lnTo>
                <a:lnTo>
                  <a:pt x="8390421" y="1109713"/>
                </a:lnTo>
                <a:lnTo>
                  <a:pt x="8401731" y="1107659"/>
                </a:lnTo>
                <a:lnTo>
                  <a:pt x="8415652" y="1107981"/>
                </a:lnTo>
                <a:lnTo>
                  <a:pt x="8434425" y="1105484"/>
                </a:lnTo>
                <a:lnTo>
                  <a:pt x="8440388" y="1096460"/>
                </a:lnTo>
                <a:lnTo>
                  <a:pt x="8447454" y="1091971"/>
                </a:lnTo>
                <a:lnTo>
                  <a:pt x="8455451" y="1091053"/>
                </a:lnTo>
                <a:lnTo>
                  <a:pt x="8464207" y="1092746"/>
                </a:lnTo>
                <a:lnTo>
                  <a:pt x="8483203" y="1082414"/>
                </a:lnTo>
                <a:lnTo>
                  <a:pt x="8503567" y="1075774"/>
                </a:lnTo>
                <a:lnTo>
                  <a:pt x="8525107" y="1070212"/>
                </a:lnTo>
                <a:lnTo>
                  <a:pt x="8547633" y="1063117"/>
                </a:lnTo>
                <a:lnTo>
                  <a:pt x="8567537" y="1048837"/>
                </a:lnTo>
                <a:lnTo>
                  <a:pt x="8587897" y="1044255"/>
                </a:lnTo>
                <a:lnTo>
                  <a:pt x="8609407" y="1042662"/>
                </a:lnTo>
                <a:lnTo>
                  <a:pt x="8632761" y="1037348"/>
                </a:lnTo>
                <a:lnTo>
                  <a:pt x="8702027" y="1032027"/>
                </a:lnTo>
                <a:lnTo>
                  <a:pt x="8704618" y="1029411"/>
                </a:lnTo>
                <a:lnTo>
                  <a:pt x="8706561" y="1028077"/>
                </a:lnTo>
                <a:lnTo>
                  <a:pt x="8708148" y="1027607"/>
                </a:lnTo>
                <a:lnTo>
                  <a:pt x="8708440" y="1027772"/>
                </a:lnTo>
                <a:lnTo>
                  <a:pt x="8713889" y="1023086"/>
                </a:lnTo>
                <a:lnTo>
                  <a:pt x="8726704" y="1010072"/>
                </a:lnTo>
                <a:lnTo>
                  <a:pt x="8738616" y="996734"/>
                </a:lnTo>
                <a:lnTo>
                  <a:pt x="8754075" y="993401"/>
                </a:lnTo>
                <a:lnTo>
                  <a:pt x="8773879" y="991447"/>
                </a:lnTo>
                <a:lnTo>
                  <a:pt x="8807323" y="989190"/>
                </a:lnTo>
                <a:lnTo>
                  <a:pt x="8811145" y="986040"/>
                </a:lnTo>
                <a:lnTo>
                  <a:pt x="8814460" y="985862"/>
                </a:lnTo>
                <a:lnTo>
                  <a:pt x="8817571" y="987107"/>
                </a:lnTo>
                <a:lnTo>
                  <a:pt x="8818714" y="987920"/>
                </a:lnTo>
                <a:lnTo>
                  <a:pt x="8846680" y="961339"/>
                </a:lnTo>
                <a:lnTo>
                  <a:pt x="8860574" y="941984"/>
                </a:lnTo>
                <a:lnTo>
                  <a:pt x="8868549" y="933475"/>
                </a:lnTo>
                <a:lnTo>
                  <a:pt x="8869146" y="927988"/>
                </a:lnTo>
                <a:lnTo>
                  <a:pt x="8952014" y="901661"/>
                </a:lnTo>
                <a:lnTo>
                  <a:pt x="9002674" y="883170"/>
                </a:lnTo>
                <a:lnTo>
                  <a:pt x="9015715" y="871614"/>
                </a:lnTo>
                <a:lnTo>
                  <a:pt x="9034089" y="863253"/>
                </a:lnTo>
                <a:lnTo>
                  <a:pt x="9058018" y="856174"/>
                </a:lnTo>
                <a:lnTo>
                  <a:pt x="9087726" y="848461"/>
                </a:lnTo>
                <a:lnTo>
                  <a:pt x="9130527" y="833420"/>
                </a:lnTo>
                <a:lnTo>
                  <a:pt x="9174059" y="824109"/>
                </a:lnTo>
                <a:lnTo>
                  <a:pt x="9218512" y="818322"/>
                </a:lnTo>
                <a:lnTo>
                  <a:pt x="9264078" y="813854"/>
                </a:lnTo>
                <a:lnTo>
                  <a:pt x="9302691" y="793485"/>
                </a:lnTo>
                <a:lnTo>
                  <a:pt x="9339379" y="777505"/>
                </a:lnTo>
                <a:lnTo>
                  <a:pt x="9377027" y="759330"/>
                </a:lnTo>
                <a:lnTo>
                  <a:pt x="9418525" y="732374"/>
                </a:lnTo>
                <a:lnTo>
                  <a:pt x="9466757" y="690054"/>
                </a:lnTo>
                <a:lnTo>
                  <a:pt x="9553206" y="644042"/>
                </a:lnTo>
                <a:lnTo>
                  <a:pt x="9566430" y="633200"/>
                </a:lnTo>
                <a:lnTo>
                  <a:pt x="9587685" y="616978"/>
                </a:lnTo>
                <a:lnTo>
                  <a:pt x="9610262" y="603005"/>
                </a:lnTo>
                <a:lnTo>
                  <a:pt x="9627450" y="598906"/>
                </a:lnTo>
                <a:lnTo>
                  <a:pt x="9659912" y="576059"/>
                </a:lnTo>
                <a:lnTo>
                  <a:pt x="9661067" y="569937"/>
                </a:lnTo>
                <a:lnTo>
                  <a:pt x="9666668" y="565505"/>
                </a:lnTo>
                <a:lnTo>
                  <a:pt x="9692487" y="561149"/>
                </a:lnTo>
                <a:lnTo>
                  <a:pt x="9697415" y="560501"/>
                </a:lnTo>
                <a:lnTo>
                  <a:pt x="9700437" y="559435"/>
                </a:lnTo>
                <a:lnTo>
                  <a:pt x="9702266" y="557999"/>
                </a:lnTo>
                <a:lnTo>
                  <a:pt x="9702342" y="557504"/>
                </a:lnTo>
                <a:lnTo>
                  <a:pt x="9711817" y="555371"/>
                </a:lnTo>
                <a:lnTo>
                  <a:pt x="9730697" y="542573"/>
                </a:lnTo>
                <a:lnTo>
                  <a:pt x="9804006" y="491388"/>
                </a:lnTo>
                <a:lnTo>
                  <a:pt x="9818690" y="491860"/>
                </a:lnTo>
                <a:lnTo>
                  <a:pt x="9829390" y="493237"/>
                </a:lnTo>
                <a:lnTo>
                  <a:pt x="9832856" y="490007"/>
                </a:lnTo>
                <a:lnTo>
                  <a:pt x="9825837" y="476656"/>
                </a:lnTo>
                <a:lnTo>
                  <a:pt x="9832352" y="475030"/>
                </a:lnTo>
                <a:lnTo>
                  <a:pt x="9835324" y="471309"/>
                </a:lnTo>
                <a:lnTo>
                  <a:pt x="9836632" y="466534"/>
                </a:lnTo>
                <a:lnTo>
                  <a:pt x="9836734" y="464464"/>
                </a:lnTo>
                <a:lnTo>
                  <a:pt x="9883254" y="459790"/>
                </a:lnTo>
                <a:lnTo>
                  <a:pt x="9888118" y="455790"/>
                </a:lnTo>
                <a:lnTo>
                  <a:pt x="9942017" y="459727"/>
                </a:lnTo>
                <a:lnTo>
                  <a:pt x="9947757" y="461733"/>
                </a:lnTo>
                <a:lnTo>
                  <a:pt x="9954653" y="461187"/>
                </a:lnTo>
                <a:lnTo>
                  <a:pt x="9964153" y="454888"/>
                </a:lnTo>
                <a:lnTo>
                  <a:pt x="9966007" y="452539"/>
                </a:lnTo>
                <a:lnTo>
                  <a:pt x="9986860" y="455218"/>
                </a:lnTo>
                <a:lnTo>
                  <a:pt x="10024331" y="445024"/>
                </a:lnTo>
                <a:lnTo>
                  <a:pt x="10132700" y="413601"/>
                </a:lnTo>
                <a:lnTo>
                  <a:pt x="10185958" y="399084"/>
                </a:lnTo>
                <a:lnTo>
                  <a:pt x="10240650" y="387566"/>
                </a:lnTo>
                <a:lnTo>
                  <a:pt x="10290578" y="376193"/>
                </a:lnTo>
                <a:lnTo>
                  <a:pt x="10375214" y="355701"/>
                </a:lnTo>
                <a:lnTo>
                  <a:pt x="10405059" y="337564"/>
                </a:lnTo>
                <a:lnTo>
                  <a:pt x="10445300" y="332838"/>
                </a:lnTo>
                <a:lnTo>
                  <a:pt x="10477200" y="332298"/>
                </a:lnTo>
                <a:lnTo>
                  <a:pt x="10482021" y="326720"/>
                </a:lnTo>
                <a:lnTo>
                  <a:pt x="10523954" y="329297"/>
                </a:lnTo>
                <a:lnTo>
                  <a:pt x="10566013" y="321076"/>
                </a:lnTo>
                <a:lnTo>
                  <a:pt x="10608146" y="306419"/>
                </a:lnTo>
                <a:lnTo>
                  <a:pt x="10650301" y="289687"/>
                </a:lnTo>
                <a:lnTo>
                  <a:pt x="10692427" y="275244"/>
                </a:lnTo>
                <a:lnTo>
                  <a:pt x="10734471" y="267449"/>
                </a:lnTo>
                <a:lnTo>
                  <a:pt x="10748297" y="241265"/>
                </a:lnTo>
                <a:lnTo>
                  <a:pt x="10757696" y="238318"/>
                </a:lnTo>
                <a:lnTo>
                  <a:pt x="10770015" y="242053"/>
                </a:lnTo>
                <a:lnTo>
                  <a:pt x="10792599" y="235915"/>
                </a:lnTo>
                <a:lnTo>
                  <a:pt x="10813347" y="231027"/>
                </a:lnTo>
                <a:lnTo>
                  <a:pt x="10837227" y="227390"/>
                </a:lnTo>
                <a:lnTo>
                  <a:pt x="10859383" y="224624"/>
                </a:lnTo>
                <a:lnTo>
                  <a:pt x="10874959" y="222351"/>
                </a:lnTo>
                <a:lnTo>
                  <a:pt x="10877943" y="218655"/>
                </a:lnTo>
                <a:lnTo>
                  <a:pt x="10893044" y="211874"/>
                </a:lnTo>
                <a:lnTo>
                  <a:pt x="10893425" y="199974"/>
                </a:lnTo>
                <a:lnTo>
                  <a:pt x="10926540" y="176352"/>
                </a:lnTo>
                <a:lnTo>
                  <a:pt x="10975170" y="170441"/>
                </a:lnTo>
                <a:lnTo>
                  <a:pt x="11008718" y="153381"/>
                </a:lnTo>
                <a:lnTo>
                  <a:pt x="11044358" y="137363"/>
                </a:lnTo>
                <a:lnTo>
                  <a:pt x="11083569" y="138023"/>
                </a:lnTo>
                <a:lnTo>
                  <a:pt x="11103604" y="137462"/>
                </a:lnTo>
                <a:lnTo>
                  <a:pt x="11129213" y="131883"/>
                </a:lnTo>
                <a:lnTo>
                  <a:pt x="11152545" y="122560"/>
                </a:lnTo>
                <a:lnTo>
                  <a:pt x="11165751" y="110769"/>
                </a:lnTo>
                <a:lnTo>
                  <a:pt x="11174358" y="107484"/>
                </a:lnTo>
                <a:lnTo>
                  <a:pt x="11182831" y="104641"/>
                </a:lnTo>
                <a:lnTo>
                  <a:pt x="11189634" y="99760"/>
                </a:lnTo>
                <a:lnTo>
                  <a:pt x="11193233" y="90360"/>
                </a:lnTo>
                <a:lnTo>
                  <a:pt x="11203120" y="81178"/>
                </a:lnTo>
                <a:lnTo>
                  <a:pt x="11219424" y="79494"/>
                </a:lnTo>
                <a:lnTo>
                  <a:pt x="11232856" y="77807"/>
                </a:lnTo>
                <a:lnTo>
                  <a:pt x="11234127" y="68618"/>
                </a:lnTo>
                <a:lnTo>
                  <a:pt x="11250877" y="70517"/>
                </a:lnTo>
                <a:lnTo>
                  <a:pt x="11264733" y="63760"/>
                </a:lnTo>
                <a:lnTo>
                  <a:pt x="11276738" y="51755"/>
                </a:lnTo>
                <a:lnTo>
                  <a:pt x="11287937" y="37909"/>
                </a:lnTo>
                <a:lnTo>
                  <a:pt x="11294427" y="31445"/>
                </a:lnTo>
                <a:lnTo>
                  <a:pt x="11331651" y="0"/>
                </a:lnTo>
                <a:close/>
              </a:path>
            </a:pathLst>
          </a:custGeom>
          <a:solidFill>
            <a:srgbClr val="82766A">
              <a:alpha val="14900"/>
            </a:srgbClr>
          </a:solidFill>
        </p:spPr>
        <p:txBody>
          <a:bodyPr wrap="square" lIns="0" tIns="0" rIns="0" bIns="0" rtlCol="0"/>
          <a:lstStyle/>
          <a:p>
            <a:endParaRPr/>
          </a:p>
        </p:txBody>
      </p:sp>
      <p:sp>
        <p:nvSpPr>
          <p:cNvPr id="3" name="object 3"/>
          <p:cNvSpPr txBox="1">
            <a:spLocks noGrp="1"/>
          </p:cNvSpPr>
          <p:nvPr>
            <p:ph type="title"/>
          </p:nvPr>
        </p:nvSpPr>
        <p:spPr>
          <a:xfrm>
            <a:off x="1129619" y="574262"/>
            <a:ext cx="9932761" cy="1157112"/>
          </a:xfrm>
          <a:prstGeom prst="rect">
            <a:avLst/>
          </a:prstGeom>
        </p:spPr>
        <p:txBody>
          <a:bodyPr vert="horz" wrap="square" lIns="0" tIns="414401" rIns="0" bIns="0" rtlCol="0">
            <a:spAutoFit/>
          </a:bodyPr>
          <a:lstStyle/>
          <a:p>
            <a:pPr marL="12700" algn="ctr">
              <a:lnSpc>
                <a:spcPct val="100000"/>
              </a:lnSpc>
              <a:spcBef>
                <a:spcPts val="95"/>
              </a:spcBef>
            </a:pPr>
            <a:r>
              <a:rPr lang="en-US" sz="4800" spc="165" dirty="0">
                <a:latin typeface="Microsoft Sans Serif" panose="020B0604020202020204" pitchFamily="34" charset="0"/>
                <a:ea typeface="Microsoft Sans Serif" panose="020B0604020202020204" pitchFamily="34" charset="0"/>
                <a:cs typeface="Microsoft Sans Serif" panose="020B0604020202020204" pitchFamily="34" charset="0"/>
              </a:rPr>
              <a:t>We Put Your Money to Work!</a:t>
            </a:r>
            <a:endParaRPr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4" name="object 4"/>
          <p:cNvGraphicFramePr>
            <a:graphicFrameLocks noGrp="1"/>
          </p:cNvGraphicFramePr>
          <p:nvPr>
            <p:extLst>
              <p:ext uri="{D42A27DB-BD31-4B8C-83A1-F6EECF244321}">
                <p14:modId xmlns:p14="http://schemas.microsoft.com/office/powerpoint/2010/main" val="2831944990"/>
              </p:ext>
            </p:extLst>
          </p:nvPr>
        </p:nvGraphicFramePr>
        <p:xfrm>
          <a:off x="228600" y="2337544"/>
          <a:ext cx="6221820" cy="2189157"/>
        </p:xfrm>
        <a:graphic>
          <a:graphicData uri="http://schemas.openxmlformats.org/drawingml/2006/table">
            <a:tbl>
              <a:tblPr firstRow="1" bandRow="1">
                <a:tableStyleId>{2D5ABB26-0587-4C30-8999-92F81FD0307C}</a:tableStyleId>
              </a:tblPr>
              <a:tblGrid>
                <a:gridCol w="4467491">
                  <a:extLst>
                    <a:ext uri="{9D8B030D-6E8A-4147-A177-3AD203B41FA5}">
                      <a16:colId xmlns:a16="http://schemas.microsoft.com/office/drawing/2014/main" val="20000"/>
                    </a:ext>
                  </a:extLst>
                </a:gridCol>
                <a:gridCol w="1754329">
                  <a:extLst>
                    <a:ext uri="{9D8B030D-6E8A-4147-A177-3AD203B41FA5}">
                      <a16:colId xmlns:a16="http://schemas.microsoft.com/office/drawing/2014/main" val="20001"/>
                    </a:ext>
                  </a:extLst>
                </a:gridCol>
              </a:tblGrid>
              <a:tr h="230363">
                <a:tc>
                  <a:txBody>
                    <a:bodyPr/>
                    <a:lstStyle/>
                    <a:p>
                      <a:pPr marL="31750">
                        <a:lnSpc>
                          <a:spcPts val="2050"/>
                        </a:lnSpc>
                      </a:pPr>
                      <a:endParaRPr sz="1800" dirty="0">
                        <a:latin typeface="Calibri"/>
                        <a:cs typeface="Calibri"/>
                      </a:endParaRPr>
                    </a:p>
                  </a:txBody>
                  <a:tcPr marL="0" marR="0" marT="0" marB="0"/>
                </a:tc>
                <a:tc>
                  <a:txBody>
                    <a:bodyPr/>
                    <a:lstStyle/>
                    <a:p>
                      <a:pPr marR="24130" algn="r">
                        <a:lnSpc>
                          <a:spcPts val="2050"/>
                        </a:lnSpc>
                      </a:pPr>
                      <a:endParaRPr sz="1800" dirty="0">
                        <a:latin typeface="Calibri"/>
                        <a:cs typeface="Calibri"/>
                      </a:endParaRPr>
                    </a:p>
                  </a:txBody>
                  <a:tcPr marL="0" marR="0" marT="0" marB="0"/>
                </a:tc>
                <a:extLst>
                  <a:ext uri="{0D108BD9-81ED-4DB2-BD59-A6C34878D82A}">
                    <a16:rowId xmlns:a16="http://schemas.microsoft.com/office/drawing/2014/main" val="10000"/>
                  </a:ext>
                </a:extLst>
              </a:tr>
              <a:tr h="1451287">
                <a:tc>
                  <a:txBody>
                    <a:bodyPr/>
                    <a:lstStyle/>
                    <a:p>
                      <a:pPr marL="31750" algn="ctr">
                        <a:lnSpc>
                          <a:spcPct val="100000"/>
                        </a:lnSpc>
                        <a:spcBef>
                          <a:spcPts val="1550"/>
                        </a:spcBef>
                      </a:pPr>
                      <a:r>
                        <a:rPr lang="en-US" sz="2500" dirty="0">
                          <a:latin typeface="Microsoft Sans Serif" panose="020B0604020202020204" pitchFamily="34" charset="0"/>
                          <a:ea typeface="Microsoft Sans Serif" panose="020B0604020202020204" pitchFamily="34" charset="0"/>
                          <a:cs typeface="Microsoft Sans Serif" panose="020B0604020202020204" pitchFamily="34" charset="0"/>
                        </a:rPr>
                        <a:t>Interest Earned</a:t>
                      </a:r>
                    </a:p>
                    <a:p>
                      <a:pPr marL="31750" algn="ctr">
                        <a:lnSpc>
                          <a:spcPct val="100000"/>
                        </a:lnSpc>
                        <a:spcBef>
                          <a:spcPts val="1550"/>
                        </a:spcBef>
                      </a:pPr>
                      <a:r>
                        <a:rPr lang="en-US" sz="2500" dirty="0">
                          <a:latin typeface="Microsoft Sans Serif" panose="020B0604020202020204" pitchFamily="34" charset="0"/>
                          <a:ea typeface="Microsoft Sans Serif" panose="020B0604020202020204" pitchFamily="34" charset="0"/>
                          <a:cs typeface="Microsoft Sans Serif" panose="020B0604020202020204" pitchFamily="34" charset="0"/>
                        </a:rPr>
                        <a:t>October 2023-September 2024</a:t>
                      </a:r>
                      <a:endParaRPr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196850" marB="0"/>
                </a:tc>
                <a:tc>
                  <a:txBody>
                    <a:bodyPr/>
                    <a:lstStyle/>
                    <a:p>
                      <a:pPr marR="24130" algn="ctr">
                        <a:lnSpc>
                          <a:spcPct val="100000"/>
                        </a:lnSpc>
                        <a:spcBef>
                          <a:spcPts val="1550"/>
                        </a:spcBef>
                      </a:pPr>
                      <a:endParaRPr sz="1800" dirty="0">
                        <a:latin typeface="Calibri"/>
                        <a:cs typeface="Calibri"/>
                      </a:endParaRPr>
                    </a:p>
                  </a:txBody>
                  <a:tcPr marL="0" marR="0" marT="196850" marB="0"/>
                </a:tc>
                <a:extLst>
                  <a:ext uri="{0D108BD9-81ED-4DB2-BD59-A6C34878D82A}">
                    <a16:rowId xmlns:a16="http://schemas.microsoft.com/office/drawing/2014/main" val="10001"/>
                  </a:ext>
                </a:extLst>
              </a:tr>
              <a:tr h="406975">
                <a:tc>
                  <a:txBody>
                    <a:bodyPr/>
                    <a:lstStyle/>
                    <a:p>
                      <a:pPr marL="31750">
                        <a:lnSpc>
                          <a:spcPct val="100000"/>
                        </a:lnSpc>
                        <a:spcBef>
                          <a:spcPts val="1550"/>
                        </a:spcBef>
                      </a:pPr>
                      <a:endParaRPr sz="1800" dirty="0">
                        <a:latin typeface="Calibri"/>
                        <a:cs typeface="Calibri"/>
                      </a:endParaRPr>
                    </a:p>
                  </a:txBody>
                  <a:tcPr marL="0" marR="0" marT="196850" marB="0"/>
                </a:tc>
                <a:tc>
                  <a:txBody>
                    <a:bodyPr/>
                    <a:lstStyle/>
                    <a:p>
                      <a:pPr marR="24130" algn="r">
                        <a:lnSpc>
                          <a:spcPct val="100000"/>
                        </a:lnSpc>
                        <a:spcBef>
                          <a:spcPts val="1550"/>
                        </a:spcBef>
                      </a:pPr>
                      <a:endParaRPr sz="1800" dirty="0">
                        <a:latin typeface="Calibri"/>
                        <a:cs typeface="Calibri"/>
                      </a:endParaRPr>
                    </a:p>
                  </a:txBody>
                  <a:tcPr marL="0" marR="0" marT="196850" marB="0"/>
                </a:tc>
                <a:extLst>
                  <a:ext uri="{0D108BD9-81ED-4DB2-BD59-A6C34878D82A}">
                    <a16:rowId xmlns:a16="http://schemas.microsoft.com/office/drawing/2014/main" val="10002"/>
                  </a:ext>
                </a:extLst>
              </a:tr>
            </a:tbl>
          </a:graphicData>
        </a:graphic>
      </p:graphicFrame>
      <p:pic>
        <p:nvPicPr>
          <p:cNvPr id="6" name="object 6"/>
          <p:cNvPicPr/>
          <p:nvPr/>
        </p:nvPicPr>
        <p:blipFill>
          <a:blip r:embed="rId3" cstate="print"/>
          <a:stretch>
            <a:fillRect/>
          </a:stretch>
        </p:blipFill>
        <p:spPr>
          <a:xfrm>
            <a:off x="6450431" y="1989849"/>
            <a:ext cx="4788509" cy="3822618"/>
          </a:xfrm>
          <a:prstGeom prst="rect">
            <a:avLst/>
          </a:prstGeom>
        </p:spPr>
      </p:pic>
      <p:sp>
        <p:nvSpPr>
          <p:cNvPr id="7" name="object 7"/>
          <p:cNvSpPr/>
          <p:nvPr/>
        </p:nvSpPr>
        <p:spPr>
          <a:xfrm>
            <a:off x="6450420" y="5902730"/>
            <a:ext cx="5741670" cy="955675"/>
          </a:xfrm>
          <a:custGeom>
            <a:avLst/>
            <a:gdLst/>
            <a:ahLst/>
            <a:cxnLst/>
            <a:rect l="l" t="t" r="r" b="b"/>
            <a:pathLst>
              <a:path w="5741670" h="955675">
                <a:moveTo>
                  <a:pt x="5741581" y="0"/>
                </a:moveTo>
                <a:lnTo>
                  <a:pt x="5684964" y="26085"/>
                </a:lnTo>
                <a:lnTo>
                  <a:pt x="5631129" y="40326"/>
                </a:lnTo>
                <a:lnTo>
                  <a:pt x="5613768" y="41859"/>
                </a:lnTo>
                <a:lnTo>
                  <a:pt x="5603251" y="38902"/>
                </a:lnTo>
                <a:lnTo>
                  <a:pt x="5594927" y="38768"/>
                </a:lnTo>
                <a:lnTo>
                  <a:pt x="5588404" y="42161"/>
                </a:lnTo>
                <a:lnTo>
                  <a:pt x="5583288" y="49783"/>
                </a:lnTo>
                <a:lnTo>
                  <a:pt x="5555002" y="56158"/>
                </a:lnTo>
                <a:lnTo>
                  <a:pt x="5527890" y="66584"/>
                </a:lnTo>
                <a:lnTo>
                  <a:pt x="5503246" y="73531"/>
                </a:lnTo>
                <a:lnTo>
                  <a:pt x="5482361" y="69468"/>
                </a:lnTo>
                <a:lnTo>
                  <a:pt x="5474701" y="80606"/>
                </a:lnTo>
                <a:lnTo>
                  <a:pt x="5432826" y="78607"/>
                </a:lnTo>
                <a:lnTo>
                  <a:pt x="5418480" y="89166"/>
                </a:lnTo>
                <a:lnTo>
                  <a:pt x="5408207" y="112773"/>
                </a:lnTo>
                <a:lnTo>
                  <a:pt x="5373562" y="123531"/>
                </a:lnTo>
                <a:lnTo>
                  <a:pt x="5329746" y="129677"/>
                </a:lnTo>
                <a:lnTo>
                  <a:pt x="5291963" y="139445"/>
                </a:lnTo>
                <a:lnTo>
                  <a:pt x="5288329" y="154889"/>
                </a:lnTo>
                <a:lnTo>
                  <a:pt x="5275640" y="166700"/>
                </a:lnTo>
                <a:lnTo>
                  <a:pt x="5268156" y="177357"/>
                </a:lnTo>
                <a:lnTo>
                  <a:pt x="5280139" y="189344"/>
                </a:lnTo>
                <a:lnTo>
                  <a:pt x="5264325" y="193723"/>
                </a:lnTo>
                <a:lnTo>
                  <a:pt x="5253524" y="189104"/>
                </a:lnTo>
                <a:lnTo>
                  <a:pt x="5244922" y="180602"/>
                </a:lnTo>
                <a:lnTo>
                  <a:pt x="5235702" y="173329"/>
                </a:lnTo>
                <a:lnTo>
                  <a:pt x="5217226" y="173172"/>
                </a:lnTo>
                <a:lnTo>
                  <a:pt x="5207949" y="165890"/>
                </a:lnTo>
                <a:lnTo>
                  <a:pt x="5203687" y="154670"/>
                </a:lnTo>
                <a:lnTo>
                  <a:pt x="5200256" y="142697"/>
                </a:lnTo>
                <a:lnTo>
                  <a:pt x="5173034" y="160971"/>
                </a:lnTo>
                <a:lnTo>
                  <a:pt x="5135548" y="161677"/>
                </a:lnTo>
                <a:lnTo>
                  <a:pt x="5092258" y="154620"/>
                </a:lnTo>
                <a:lnTo>
                  <a:pt x="5047627" y="149605"/>
                </a:lnTo>
                <a:lnTo>
                  <a:pt x="5021105" y="162805"/>
                </a:lnTo>
                <a:lnTo>
                  <a:pt x="4993412" y="186472"/>
                </a:lnTo>
                <a:lnTo>
                  <a:pt x="4965179" y="203164"/>
                </a:lnTo>
                <a:lnTo>
                  <a:pt x="4937036" y="195440"/>
                </a:lnTo>
                <a:lnTo>
                  <a:pt x="4919945" y="197458"/>
                </a:lnTo>
                <a:lnTo>
                  <a:pt x="4900279" y="193436"/>
                </a:lnTo>
                <a:lnTo>
                  <a:pt x="4881636" y="193725"/>
                </a:lnTo>
                <a:lnTo>
                  <a:pt x="4867617" y="208673"/>
                </a:lnTo>
                <a:lnTo>
                  <a:pt x="4833162" y="206945"/>
                </a:lnTo>
                <a:lnTo>
                  <a:pt x="4806689" y="209269"/>
                </a:lnTo>
                <a:lnTo>
                  <a:pt x="4781378" y="210218"/>
                </a:lnTo>
                <a:lnTo>
                  <a:pt x="4750409" y="204368"/>
                </a:lnTo>
                <a:lnTo>
                  <a:pt x="4723640" y="211550"/>
                </a:lnTo>
                <a:lnTo>
                  <a:pt x="4714601" y="225413"/>
                </a:lnTo>
                <a:lnTo>
                  <a:pt x="4701182" y="237402"/>
                </a:lnTo>
                <a:lnTo>
                  <a:pt x="4661268" y="238963"/>
                </a:lnTo>
                <a:lnTo>
                  <a:pt x="4634403" y="249968"/>
                </a:lnTo>
                <a:lnTo>
                  <a:pt x="4606016" y="258632"/>
                </a:lnTo>
                <a:lnTo>
                  <a:pt x="4576468" y="264862"/>
                </a:lnTo>
                <a:lnTo>
                  <a:pt x="4546117" y="268566"/>
                </a:lnTo>
                <a:lnTo>
                  <a:pt x="4541329" y="265157"/>
                </a:lnTo>
                <a:lnTo>
                  <a:pt x="4533430" y="267388"/>
                </a:lnTo>
                <a:lnTo>
                  <a:pt x="4517351" y="275640"/>
                </a:lnTo>
                <a:lnTo>
                  <a:pt x="4515142" y="271561"/>
                </a:lnTo>
                <a:lnTo>
                  <a:pt x="4509084" y="269227"/>
                </a:lnTo>
                <a:lnTo>
                  <a:pt x="4501664" y="269093"/>
                </a:lnTo>
                <a:lnTo>
                  <a:pt x="4495368" y="271614"/>
                </a:lnTo>
                <a:lnTo>
                  <a:pt x="4447471" y="277314"/>
                </a:lnTo>
                <a:lnTo>
                  <a:pt x="4423499" y="274035"/>
                </a:lnTo>
                <a:lnTo>
                  <a:pt x="4413478" y="266792"/>
                </a:lnTo>
                <a:lnTo>
                  <a:pt x="4407437" y="260600"/>
                </a:lnTo>
                <a:lnTo>
                  <a:pt x="4395402" y="260477"/>
                </a:lnTo>
                <a:lnTo>
                  <a:pt x="4367403" y="271437"/>
                </a:lnTo>
                <a:lnTo>
                  <a:pt x="4338777" y="265009"/>
                </a:lnTo>
                <a:lnTo>
                  <a:pt x="4320946" y="245973"/>
                </a:lnTo>
                <a:lnTo>
                  <a:pt x="4302248" y="232300"/>
                </a:lnTo>
                <a:lnTo>
                  <a:pt x="4271022" y="241960"/>
                </a:lnTo>
                <a:lnTo>
                  <a:pt x="4229063" y="239020"/>
                </a:lnTo>
                <a:lnTo>
                  <a:pt x="4192063" y="232737"/>
                </a:lnTo>
                <a:lnTo>
                  <a:pt x="4155497" y="230116"/>
                </a:lnTo>
                <a:lnTo>
                  <a:pt x="4114838" y="238163"/>
                </a:lnTo>
                <a:lnTo>
                  <a:pt x="4073375" y="237459"/>
                </a:lnTo>
                <a:lnTo>
                  <a:pt x="4034339" y="235467"/>
                </a:lnTo>
                <a:lnTo>
                  <a:pt x="3996741" y="235080"/>
                </a:lnTo>
                <a:lnTo>
                  <a:pt x="3959593" y="239191"/>
                </a:lnTo>
                <a:lnTo>
                  <a:pt x="3945707" y="234101"/>
                </a:lnTo>
                <a:lnTo>
                  <a:pt x="3931789" y="232117"/>
                </a:lnTo>
                <a:lnTo>
                  <a:pt x="3917648" y="234344"/>
                </a:lnTo>
                <a:lnTo>
                  <a:pt x="3903091" y="241884"/>
                </a:lnTo>
                <a:lnTo>
                  <a:pt x="3870237" y="237613"/>
                </a:lnTo>
                <a:lnTo>
                  <a:pt x="3846963" y="232090"/>
                </a:lnTo>
                <a:lnTo>
                  <a:pt x="3826899" y="230109"/>
                </a:lnTo>
                <a:lnTo>
                  <a:pt x="3803675" y="236461"/>
                </a:lnTo>
                <a:lnTo>
                  <a:pt x="3783883" y="218660"/>
                </a:lnTo>
                <a:lnTo>
                  <a:pt x="3771552" y="219024"/>
                </a:lnTo>
                <a:lnTo>
                  <a:pt x="3758957" y="227617"/>
                </a:lnTo>
                <a:lnTo>
                  <a:pt x="3738372" y="234505"/>
                </a:lnTo>
                <a:lnTo>
                  <a:pt x="3728133" y="240593"/>
                </a:lnTo>
                <a:lnTo>
                  <a:pt x="3732222" y="248364"/>
                </a:lnTo>
                <a:lnTo>
                  <a:pt x="3736696" y="255140"/>
                </a:lnTo>
                <a:lnTo>
                  <a:pt x="3727615" y="258241"/>
                </a:lnTo>
                <a:lnTo>
                  <a:pt x="3710942" y="256121"/>
                </a:lnTo>
                <a:lnTo>
                  <a:pt x="3697779" y="261589"/>
                </a:lnTo>
                <a:lnTo>
                  <a:pt x="3684516" y="266641"/>
                </a:lnTo>
                <a:lnTo>
                  <a:pt x="3667544" y="263270"/>
                </a:lnTo>
                <a:lnTo>
                  <a:pt x="3663927" y="253713"/>
                </a:lnTo>
                <a:lnTo>
                  <a:pt x="3642839" y="252839"/>
                </a:lnTo>
                <a:lnTo>
                  <a:pt x="3619841" y="252396"/>
                </a:lnTo>
                <a:lnTo>
                  <a:pt x="3610495" y="244132"/>
                </a:lnTo>
                <a:lnTo>
                  <a:pt x="3590046" y="254117"/>
                </a:lnTo>
                <a:lnTo>
                  <a:pt x="3575073" y="250531"/>
                </a:lnTo>
                <a:lnTo>
                  <a:pt x="3559555" y="243180"/>
                </a:lnTo>
                <a:lnTo>
                  <a:pt x="3537470" y="241871"/>
                </a:lnTo>
                <a:lnTo>
                  <a:pt x="3524368" y="247470"/>
                </a:lnTo>
                <a:lnTo>
                  <a:pt x="3513193" y="249380"/>
                </a:lnTo>
                <a:lnTo>
                  <a:pt x="3503253" y="247132"/>
                </a:lnTo>
                <a:lnTo>
                  <a:pt x="3493858" y="240258"/>
                </a:lnTo>
                <a:lnTo>
                  <a:pt x="3454517" y="258617"/>
                </a:lnTo>
                <a:lnTo>
                  <a:pt x="3434840" y="261689"/>
                </a:lnTo>
                <a:lnTo>
                  <a:pt x="3422826" y="257123"/>
                </a:lnTo>
                <a:lnTo>
                  <a:pt x="3406477" y="252569"/>
                </a:lnTo>
                <a:lnTo>
                  <a:pt x="3323653" y="267982"/>
                </a:lnTo>
                <a:lnTo>
                  <a:pt x="3271824" y="281563"/>
                </a:lnTo>
                <a:lnTo>
                  <a:pt x="3218805" y="300648"/>
                </a:lnTo>
                <a:lnTo>
                  <a:pt x="3165094" y="329463"/>
                </a:lnTo>
                <a:lnTo>
                  <a:pt x="3152050" y="337783"/>
                </a:lnTo>
                <a:lnTo>
                  <a:pt x="3136161" y="342157"/>
                </a:lnTo>
                <a:lnTo>
                  <a:pt x="3097491" y="334581"/>
                </a:lnTo>
                <a:lnTo>
                  <a:pt x="3095015" y="332447"/>
                </a:lnTo>
                <a:lnTo>
                  <a:pt x="3066074" y="349281"/>
                </a:lnTo>
                <a:lnTo>
                  <a:pt x="3043951" y="355396"/>
                </a:lnTo>
                <a:lnTo>
                  <a:pt x="3025996" y="359569"/>
                </a:lnTo>
                <a:lnTo>
                  <a:pt x="3009557" y="370573"/>
                </a:lnTo>
                <a:lnTo>
                  <a:pt x="2967325" y="371137"/>
                </a:lnTo>
                <a:lnTo>
                  <a:pt x="2932325" y="366825"/>
                </a:lnTo>
                <a:lnTo>
                  <a:pt x="2904940" y="364949"/>
                </a:lnTo>
                <a:lnTo>
                  <a:pt x="2885554" y="372821"/>
                </a:lnTo>
                <a:lnTo>
                  <a:pt x="2862157" y="367634"/>
                </a:lnTo>
                <a:lnTo>
                  <a:pt x="2837816" y="360310"/>
                </a:lnTo>
                <a:lnTo>
                  <a:pt x="2813982" y="357517"/>
                </a:lnTo>
                <a:lnTo>
                  <a:pt x="2792107" y="365925"/>
                </a:lnTo>
                <a:lnTo>
                  <a:pt x="2792260" y="361276"/>
                </a:lnTo>
                <a:lnTo>
                  <a:pt x="2789999" y="359752"/>
                </a:lnTo>
                <a:lnTo>
                  <a:pt x="2786278" y="359867"/>
                </a:lnTo>
                <a:lnTo>
                  <a:pt x="2779509" y="361657"/>
                </a:lnTo>
                <a:lnTo>
                  <a:pt x="2777236" y="368973"/>
                </a:lnTo>
                <a:lnTo>
                  <a:pt x="2768513" y="380243"/>
                </a:lnTo>
                <a:lnTo>
                  <a:pt x="2757519" y="380252"/>
                </a:lnTo>
                <a:lnTo>
                  <a:pt x="2742810" y="376786"/>
                </a:lnTo>
                <a:lnTo>
                  <a:pt x="2722943" y="377634"/>
                </a:lnTo>
                <a:lnTo>
                  <a:pt x="2708046" y="379793"/>
                </a:lnTo>
                <a:lnTo>
                  <a:pt x="2708960" y="373113"/>
                </a:lnTo>
                <a:lnTo>
                  <a:pt x="2710446" y="366953"/>
                </a:lnTo>
                <a:lnTo>
                  <a:pt x="2711056" y="360591"/>
                </a:lnTo>
                <a:lnTo>
                  <a:pt x="2701556" y="361543"/>
                </a:lnTo>
                <a:lnTo>
                  <a:pt x="2697480" y="361429"/>
                </a:lnTo>
                <a:lnTo>
                  <a:pt x="2687129" y="366814"/>
                </a:lnTo>
                <a:lnTo>
                  <a:pt x="2679778" y="366948"/>
                </a:lnTo>
                <a:lnTo>
                  <a:pt x="2664994" y="365394"/>
                </a:lnTo>
                <a:lnTo>
                  <a:pt x="2657729" y="365836"/>
                </a:lnTo>
                <a:lnTo>
                  <a:pt x="2652941" y="366763"/>
                </a:lnTo>
                <a:lnTo>
                  <a:pt x="2648280" y="369163"/>
                </a:lnTo>
                <a:lnTo>
                  <a:pt x="2643860" y="374484"/>
                </a:lnTo>
                <a:lnTo>
                  <a:pt x="2645282" y="384410"/>
                </a:lnTo>
                <a:lnTo>
                  <a:pt x="2626410" y="392110"/>
                </a:lnTo>
                <a:lnTo>
                  <a:pt x="2605577" y="400047"/>
                </a:lnTo>
                <a:lnTo>
                  <a:pt x="2601112" y="410679"/>
                </a:lnTo>
                <a:lnTo>
                  <a:pt x="2577450" y="408228"/>
                </a:lnTo>
                <a:lnTo>
                  <a:pt x="2565522" y="416412"/>
                </a:lnTo>
                <a:lnTo>
                  <a:pt x="2554958" y="428223"/>
                </a:lnTo>
                <a:lnTo>
                  <a:pt x="2535389" y="436651"/>
                </a:lnTo>
                <a:lnTo>
                  <a:pt x="2520621" y="435806"/>
                </a:lnTo>
                <a:lnTo>
                  <a:pt x="2509443" y="437710"/>
                </a:lnTo>
                <a:lnTo>
                  <a:pt x="2501457" y="443021"/>
                </a:lnTo>
                <a:lnTo>
                  <a:pt x="2496261" y="452399"/>
                </a:lnTo>
                <a:lnTo>
                  <a:pt x="2451163" y="448465"/>
                </a:lnTo>
                <a:lnTo>
                  <a:pt x="2431631" y="452091"/>
                </a:lnTo>
                <a:lnTo>
                  <a:pt x="2422893" y="460202"/>
                </a:lnTo>
                <a:lnTo>
                  <a:pt x="2410176" y="469721"/>
                </a:lnTo>
                <a:lnTo>
                  <a:pt x="2378710" y="477570"/>
                </a:lnTo>
                <a:lnTo>
                  <a:pt x="2294596" y="485763"/>
                </a:lnTo>
                <a:lnTo>
                  <a:pt x="2249922" y="487980"/>
                </a:lnTo>
                <a:lnTo>
                  <a:pt x="2202386" y="486191"/>
                </a:lnTo>
                <a:lnTo>
                  <a:pt x="2151151" y="478332"/>
                </a:lnTo>
                <a:lnTo>
                  <a:pt x="2135090" y="474983"/>
                </a:lnTo>
                <a:lnTo>
                  <a:pt x="2118377" y="476176"/>
                </a:lnTo>
                <a:lnTo>
                  <a:pt x="2085517" y="498525"/>
                </a:lnTo>
                <a:lnTo>
                  <a:pt x="2050689" y="492595"/>
                </a:lnTo>
                <a:lnTo>
                  <a:pt x="2027412" y="494241"/>
                </a:lnTo>
                <a:lnTo>
                  <a:pt x="2008911" y="496298"/>
                </a:lnTo>
                <a:lnTo>
                  <a:pt x="1988413" y="491604"/>
                </a:lnTo>
                <a:lnTo>
                  <a:pt x="1949473" y="504907"/>
                </a:lnTo>
                <a:lnTo>
                  <a:pt x="1919568" y="520309"/>
                </a:lnTo>
                <a:lnTo>
                  <a:pt x="1895428" y="530991"/>
                </a:lnTo>
                <a:lnTo>
                  <a:pt x="1873783" y="530136"/>
                </a:lnTo>
                <a:lnTo>
                  <a:pt x="1854935" y="542533"/>
                </a:lnTo>
                <a:lnTo>
                  <a:pt x="1836280" y="557201"/>
                </a:lnTo>
                <a:lnTo>
                  <a:pt x="1815844" y="567556"/>
                </a:lnTo>
                <a:lnTo>
                  <a:pt x="1791652" y="567016"/>
                </a:lnTo>
                <a:lnTo>
                  <a:pt x="1789326" y="574470"/>
                </a:lnTo>
                <a:lnTo>
                  <a:pt x="1774121" y="575724"/>
                </a:lnTo>
                <a:lnTo>
                  <a:pt x="1755699" y="576952"/>
                </a:lnTo>
                <a:lnTo>
                  <a:pt x="1743722" y="584326"/>
                </a:lnTo>
                <a:lnTo>
                  <a:pt x="1738765" y="591935"/>
                </a:lnTo>
                <a:lnTo>
                  <a:pt x="1730665" y="595842"/>
                </a:lnTo>
                <a:lnTo>
                  <a:pt x="1720896" y="598078"/>
                </a:lnTo>
                <a:lnTo>
                  <a:pt x="1710931" y="600671"/>
                </a:lnTo>
                <a:lnTo>
                  <a:pt x="1694989" y="610138"/>
                </a:lnTo>
                <a:lnTo>
                  <a:pt x="1667946" y="617510"/>
                </a:lnTo>
                <a:lnTo>
                  <a:pt x="1638720" y="621822"/>
                </a:lnTo>
                <a:lnTo>
                  <a:pt x="1616227" y="622109"/>
                </a:lnTo>
                <a:lnTo>
                  <a:pt x="1572388" y="621225"/>
                </a:lnTo>
                <a:lnTo>
                  <a:pt x="1530902" y="633928"/>
                </a:lnTo>
                <a:lnTo>
                  <a:pt x="1491654" y="647500"/>
                </a:lnTo>
                <a:lnTo>
                  <a:pt x="1454531" y="649223"/>
                </a:lnTo>
                <a:lnTo>
                  <a:pt x="1445227" y="650229"/>
                </a:lnTo>
                <a:lnTo>
                  <a:pt x="1397215" y="670788"/>
                </a:lnTo>
                <a:lnTo>
                  <a:pt x="1395615" y="680465"/>
                </a:lnTo>
                <a:lnTo>
                  <a:pt x="1378038" y="685838"/>
                </a:lnTo>
                <a:lnTo>
                  <a:pt x="1363525" y="697063"/>
                </a:lnTo>
                <a:lnTo>
                  <a:pt x="1357897" y="700848"/>
                </a:lnTo>
                <a:lnTo>
                  <a:pt x="1352029" y="704316"/>
                </a:lnTo>
                <a:lnTo>
                  <a:pt x="1333210" y="692971"/>
                </a:lnTo>
                <a:lnTo>
                  <a:pt x="1309584" y="701443"/>
                </a:lnTo>
                <a:lnTo>
                  <a:pt x="1289366" y="710053"/>
                </a:lnTo>
                <a:lnTo>
                  <a:pt x="1280769" y="699122"/>
                </a:lnTo>
                <a:lnTo>
                  <a:pt x="1254877" y="703913"/>
                </a:lnTo>
                <a:lnTo>
                  <a:pt x="1241456" y="700771"/>
                </a:lnTo>
                <a:lnTo>
                  <a:pt x="1230645" y="703085"/>
                </a:lnTo>
                <a:lnTo>
                  <a:pt x="1212583" y="724242"/>
                </a:lnTo>
                <a:lnTo>
                  <a:pt x="1164733" y="730208"/>
                </a:lnTo>
                <a:lnTo>
                  <a:pt x="1116138" y="741577"/>
                </a:lnTo>
                <a:lnTo>
                  <a:pt x="1067285" y="754805"/>
                </a:lnTo>
                <a:lnTo>
                  <a:pt x="1018663" y="766348"/>
                </a:lnTo>
                <a:lnTo>
                  <a:pt x="970760" y="772662"/>
                </a:lnTo>
                <a:lnTo>
                  <a:pt x="924064" y="770204"/>
                </a:lnTo>
                <a:lnTo>
                  <a:pt x="932757" y="781180"/>
                </a:lnTo>
                <a:lnTo>
                  <a:pt x="929471" y="793456"/>
                </a:lnTo>
                <a:lnTo>
                  <a:pt x="917113" y="803681"/>
                </a:lnTo>
                <a:lnTo>
                  <a:pt x="898588" y="808507"/>
                </a:lnTo>
                <a:lnTo>
                  <a:pt x="916270" y="823168"/>
                </a:lnTo>
                <a:lnTo>
                  <a:pt x="907648" y="827537"/>
                </a:lnTo>
                <a:lnTo>
                  <a:pt x="881784" y="825714"/>
                </a:lnTo>
                <a:lnTo>
                  <a:pt x="847741" y="821794"/>
                </a:lnTo>
                <a:lnTo>
                  <a:pt x="814581" y="819877"/>
                </a:lnTo>
                <a:lnTo>
                  <a:pt x="791366" y="824060"/>
                </a:lnTo>
                <a:lnTo>
                  <a:pt x="787158" y="838441"/>
                </a:lnTo>
                <a:lnTo>
                  <a:pt x="753887" y="818004"/>
                </a:lnTo>
                <a:lnTo>
                  <a:pt x="704987" y="803652"/>
                </a:lnTo>
                <a:lnTo>
                  <a:pt x="652551" y="798318"/>
                </a:lnTo>
                <a:lnTo>
                  <a:pt x="608669" y="804936"/>
                </a:lnTo>
                <a:lnTo>
                  <a:pt x="585431" y="826439"/>
                </a:lnTo>
                <a:lnTo>
                  <a:pt x="530480" y="837526"/>
                </a:lnTo>
                <a:lnTo>
                  <a:pt x="476489" y="844613"/>
                </a:lnTo>
                <a:lnTo>
                  <a:pt x="425363" y="855729"/>
                </a:lnTo>
                <a:lnTo>
                  <a:pt x="379006" y="878903"/>
                </a:lnTo>
                <a:lnTo>
                  <a:pt x="372198" y="874763"/>
                </a:lnTo>
                <a:lnTo>
                  <a:pt x="364782" y="872045"/>
                </a:lnTo>
                <a:lnTo>
                  <a:pt x="356958" y="870330"/>
                </a:lnTo>
                <a:lnTo>
                  <a:pt x="333883" y="867968"/>
                </a:lnTo>
                <a:lnTo>
                  <a:pt x="331571" y="869861"/>
                </a:lnTo>
                <a:lnTo>
                  <a:pt x="323752" y="872803"/>
                </a:lnTo>
                <a:lnTo>
                  <a:pt x="317053" y="874248"/>
                </a:lnTo>
                <a:lnTo>
                  <a:pt x="311295" y="874436"/>
                </a:lnTo>
                <a:lnTo>
                  <a:pt x="306298" y="873607"/>
                </a:lnTo>
                <a:lnTo>
                  <a:pt x="299720" y="870064"/>
                </a:lnTo>
                <a:lnTo>
                  <a:pt x="282041" y="871258"/>
                </a:lnTo>
                <a:lnTo>
                  <a:pt x="246354" y="869937"/>
                </a:lnTo>
                <a:lnTo>
                  <a:pt x="240512" y="873150"/>
                </a:lnTo>
                <a:lnTo>
                  <a:pt x="187972" y="876541"/>
                </a:lnTo>
                <a:lnTo>
                  <a:pt x="187642" y="878230"/>
                </a:lnTo>
                <a:lnTo>
                  <a:pt x="185699" y="882091"/>
                </a:lnTo>
                <a:lnTo>
                  <a:pt x="182016" y="885088"/>
                </a:lnTo>
                <a:lnTo>
                  <a:pt x="174561" y="886345"/>
                </a:lnTo>
                <a:lnTo>
                  <a:pt x="181097" y="897259"/>
                </a:lnTo>
                <a:lnTo>
                  <a:pt x="176896" y="899858"/>
                </a:lnTo>
                <a:lnTo>
                  <a:pt x="165054" y="898647"/>
                </a:lnTo>
                <a:lnTo>
                  <a:pt x="148666" y="898131"/>
                </a:lnTo>
                <a:lnTo>
                  <a:pt x="150045" y="917075"/>
                </a:lnTo>
                <a:lnTo>
                  <a:pt x="131613" y="926565"/>
                </a:lnTo>
                <a:lnTo>
                  <a:pt x="108003" y="933708"/>
                </a:lnTo>
                <a:lnTo>
                  <a:pt x="93853" y="945616"/>
                </a:lnTo>
                <a:lnTo>
                  <a:pt x="53015" y="947977"/>
                </a:lnTo>
                <a:lnTo>
                  <a:pt x="25984" y="952525"/>
                </a:lnTo>
                <a:lnTo>
                  <a:pt x="22479" y="953363"/>
                </a:lnTo>
                <a:lnTo>
                  <a:pt x="16903" y="953846"/>
                </a:lnTo>
                <a:lnTo>
                  <a:pt x="8559" y="953973"/>
                </a:lnTo>
                <a:lnTo>
                  <a:pt x="0" y="955268"/>
                </a:lnTo>
                <a:lnTo>
                  <a:pt x="5741581" y="955268"/>
                </a:lnTo>
                <a:lnTo>
                  <a:pt x="5741581" y="0"/>
                </a:lnTo>
                <a:close/>
              </a:path>
            </a:pathLst>
          </a:custGeom>
          <a:solidFill>
            <a:srgbClr val="82766A">
              <a:alpha val="14900"/>
            </a:srgbClr>
          </a:solidFill>
        </p:spPr>
        <p:txBody>
          <a:bodyPr wrap="square" lIns="0" tIns="0" rIns="0" bIns="0" rtlCol="0"/>
          <a:lstStyle/>
          <a:p>
            <a:endParaRPr/>
          </a:p>
        </p:txBody>
      </p:sp>
      <p:sp>
        <p:nvSpPr>
          <p:cNvPr id="8" name="TextBox 7">
            <a:extLst>
              <a:ext uri="{FF2B5EF4-FFF2-40B4-BE49-F238E27FC236}">
                <a16:creationId xmlns:a16="http://schemas.microsoft.com/office/drawing/2014/main" id="{5741EDDB-E031-F346-28EE-E1C494C8E51B}"/>
              </a:ext>
            </a:extLst>
          </p:cNvPr>
          <p:cNvSpPr txBox="1"/>
          <p:nvPr/>
        </p:nvSpPr>
        <p:spPr>
          <a:xfrm>
            <a:off x="152400" y="4648200"/>
            <a:ext cx="4648200" cy="1015663"/>
          </a:xfrm>
          <a:prstGeom prst="rect">
            <a:avLst/>
          </a:prstGeom>
          <a:noFill/>
        </p:spPr>
        <p:txBody>
          <a:bodyPr wrap="square" rtlCol="0">
            <a:spAutoFit/>
          </a:bodyPr>
          <a:lstStyle/>
          <a:p>
            <a:pPr algn="ctr"/>
            <a:r>
              <a:rPr lang="en-US" sz="6000" b="1" dirty="0">
                <a:latin typeface="Microsoft Sans Serif" panose="020B0604020202020204" pitchFamily="34" charset="0"/>
                <a:ea typeface="Microsoft Sans Serif" panose="020B0604020202020204" pitchFamily="34" charset="0"/>
                <a:cs typeface="Microsoft Sans Serif" panose="020B0604020202020204" pitchFamily="34" charset="0"/>
              </a:rPr>
              <a:t>$60,628.00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5252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3366</TotalTime>
  <Words>1054</Words>
  <Application>Microsoft Office PowerPoint</Application>
  <PresentationFormat>Widescreen</PresentationFormat>
  <Paragraphs>97</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Microsoft Sans Serif</vt:lpstr>
      <vt:lpstr>Office Theme</vt:lpstr>
      <vt:lpstr>PowerPoint Presentation</vt:lpstr>
      <vt:lpstr>PowerPoint Presentation</vt:lpstr>
      <vt:lpstr>How Does Trailer Estates Get the Money to Fund the Budget? </vt:lpstr>
      <vt:lpstr>PowerPoint Presentation</vt:lpstr>
      <vt:lpstr>   Within 2025-26 Budget  Important Contracts Expiring </vt:lpstr>
      <vt:lpstr>Hurricane Costs Will Linger</vt:lpstr>
      <vt:lpstr>Capital Outlay Will be  Limited in 2025-26</vt:lpstr>
      <vt:lpstr>Comparable Special District Assessments</vt:lpstr>
      <vt:lpstr>We Put Your Money to Work!</vt:lpstr>
      <vt:lpstr>Contribution to Reserves</vt:lpstr>
      <vt:lpstr>2025-26 BUDGET SUMMARY</vt:lpstr>
      <vt:lpstr>Budget Adoption –Timeline  (subject to change)</vt:lpstr>
      <vt:lpstr>Budget Adoption –Timeline  (subject to change)</vt:lpstr>
      <vt:lpstr>Budget Process According to the Charter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Jeffrey Wyatt</dc:creator>
  <cp:lastModifiedBy>Manager</cp:lastModifiedBy>
  <cp:revision>9</cp:revision>
  <cp:lastPrinted>2025-02-14T19:37:10Z</cp:lastPrinted>
  <dcterms:created xsi:type="dcterms:W3CDTF">2025-02-11T18:59:38Z</dcterms:created>
  <dcterms:modified xsi:type="dcterms:W3CDTF">2025-02-17T16:32:53Z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2024-09-23T00:00:00Z</vt:filetime>
  </property>
  <property fmtid="{D5CDD505-2E9C-101B-9397-08002B2CF9AE}" pid="3" name="Creator">
    <vt:lpwstr>Acrobat PDFMaker 24 for PowerPoint</vt:lpwstr>
  </property>
  <property fmtid="{D5CDD505-2E9C-101B-9397-08002B2CF9AE}" pid="4" name="LastSaved">
    <vt:filetime>2025-02-11T00:00:00Z</vt:filetime>
  </property>
  <property fmtid="{D5CDD505-2E9C-101B-9397-08002B2CF9AE}" pid="5" name="Producer">
    <vt:lpwstr>Adobe PDF Library 24.3.144</vt:lpwstr>
  </property>
</Properties>
</file>